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F5F9"/>
    <a:srgbClr val="7BDC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554-10B6-44CC-B052-40E7F91FAB3E}" type="datetimeFigureOut">
              <a:rPr lang="ro-RO" smtClean="0"/>
              <a:pPr/>
              <a:t>29.09.2015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080-E87D-4ABE-98BE-0082EC365006}" type="slidenum">
              <a:rPr lang="ro-RO" smtClean="0"/>
              <a:pPr/>
              <a:t>‹nº›</a:t>
            </a:fld>
            <a:endParaRPr lang="ro-RO"/>
          </a:p>
        </p:txBody>
      </p:sp>
    </p:spTree>
  </p:cSld>
  <p:clrMapOvr>
    <a:masterClrMapping/>
  </p:clrMapOvr>
  <p:transition spd="slow" advTm="5155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554-10B6-44CC-B052-40E7F91FAB3E}" type="datetimeFigureOut">
              <a:rPr lang="ro-RO" smtClean="0"/>
              <a:pPr/>
              <a:t>29.09.2015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080-E87D-4ABE-98BE-0082EC365006}" type="slidenum">
              <a:rPr lang="ro-RO" smtClean="0"/>
              <a:pPr/>
              <a:t>‹nº›</a:t>
            </a:fld>
            <a:endParaRPr lang="ro-RO"/>
          </a:p>
        </p:txBody>
      </p:sp>
    </p:spTree>
  </p:cSld>
  <p:clrMapOvr>
    <a:masterClrMapping/>
  </p:clrMapOvr>
  <p:transition spd="slow" advTm="5155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554-10B6-44CC-B052-40E7F91FAB3E}" type="datetimeFigureOut">
              <a:rPr lang="ro-RO" smtClean="0"/>
              <a:pPr/>
              <a:t>29.09.2015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080-E87D-4ABE-98BE-0082EC365006}" type="slidenum">
              <a:rPr lang="ro-RO" smtClean="0"/>
              <a:pPr/>
              <a:t>‹nº›</a:t>
            </a:fld>
            <a:endParaRPr lang="ro-RO"/>
          </a:p>
        </p:txBody>
      </p:sp>
    </p:spTree>
  </p:cSld>
  <p:clrMapOvr>
    <a:masterClrMapping/>
  </p:clrMapOvr>
  <p:transition spd="slow" advTm="5155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554-10B6-44CC-B052-40E7F91FAB3E}" type="datetimeFigureOut">
              <a:rPr lang="ro-RO" smtClean="0"/>
              <a:pPr/>
              <a:t>29.09.2015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080-E87D-4ABE-98BE-0082EC365006}" type="slidenum">
              <a:rPr lang="ro-RO" smtClean="0"/>
              <a:pPr/>
              <a:t>‹nº›</a:t>
            </a:fld>
            <a:endParaRPr lang="ro-RO"/>
          </a:p>
        </p:txBody>
      </p:sp>
    </p:spTree>
  </p:cSld>
  <p:clrMapOvr>
    <a:masterClrMapping/>
  </p:clrMapOvr>
  <p:transition spd="slow" advTm="5155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554-10B6-44CC-B052-40E7F91FAB3E}" type="datetimeFigureOut">
              <a:rPr lang="ro-RO" smtClean="0"/>
              <a:pPr/>
              <a:t>29.09.2015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080-E87D-4ABE-98BE-0082EC365006}" type="slidenum">
              <a:rPr lang="ro-RO" smtClean="0"/>
              <a:pPr/>
              <a:t>‹nº›</a:t>
            </a:fld>
            <a:endParaRPr lang="ro-RO"/>
          </a:p>
        </p:txBody>
      </p:sp>
    </p:spTree>
  </p:cSld>
  <p:clrMapOvr>
    <a:masterClrMapping/>
  </p:clrMapOvr>
  <p:transition spd="slow" advTm="5155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554-10B6-44CC-B052-40E7F91FAB3E}" type="datetimeFigureOut">
              <a:rPr lang="ro-RO" smtClean="0"/>
              <a:pPr/>
              <a:t>29.09.2015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080-E87D-4ABE-98BE-0082EC365006}" type="slidenum">
              <a:rPr lang="ro-RO" smtClean="0"/>
              <a:pPr/>
              <a:t>‹nº›</a:t>
            </a:fld>
            <a:endParaRPr lang="ro-RO"/>
          </a:p>
        </p:txBody>
      </p:sp>
    </p:spTree>
  </p:cSld>
  <p:clrMapOvr>
    <a:masterClrMapping/>
  </p:clrMapOvr>
  <p:transition spd="slow" advTm="5155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554-10B6-44CC-B052-40E7F91FAB3E}" type="datetimeFigureOut">
              <a:rPr lang="ro-RO" smtClean="0"/>
              <a:pPr/>
              <a:t>29.09.2015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080-E87D-4ABE-98BE-0082EC365006}" type="slidenum">
              <a:rPr lang="ro-RO" smtClean="0"/>
              <a:pPr/>
              <a:t>‹nº›</a:t>
            </a:fld>
            <a:endParaRPr lang="ro-RO"/>
          </a:p>
        </p:txBody>
      </p:sp>
    </p:spTree>
  </p:cSld>
  <p:clrMapOvr>
    <a:masterClrMapping/>
  </p:clrMapOvr>
  <p:transition spd="slow" advTm="5155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554-10B6-44CC-B052-40E7F91FAB3E}" type="datetimeFigureOut">
              <a:rPr lang="ro-RO" smtClean="0"/>
              <a:pPr/>
              <a:t>29.09.2015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080-E87D-4ABE-98BE-0082EC365006}" type="slidenum">
              <a:rPr lang="ro-RO" smtClean="0"/>
              <a:pPr/>
              <a:t>‹nº›</a:t>
            </a:fld>
            <a:endParaRPr lang="ro-RO"/>
          </a:p>
        </p:txBody>
      </p:sp>
    </p:spTree>
  </p:cSld>
  <p:clrMapOvr>
    <a:masterClrMapping/>
  </p:clrMapOvr>
  <p:transition spd="slow" advTm="5155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554-10B6-44CC-B052-40E7F91FAB3E}" type="datetimeFigureOut">
              <a:rPr lang="ro-RO" smtClean="0"/>
              <a:pPr/>
              <a:t>29.09.2015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080-E87D-4ABE-98BE-0082EC365006}" type="slidenum">
              <a:rPr lang="ro-RO" smtClean="0"/>
              <a:pPr/>
              <a:t>‹nº›</a:t>
            </a:fld>
            <a:endParaRPr lang="ro-RO"/>
          </a:p>
        </p:txBody>
      </p:sp>
    </p:spTree>
  </p:cSld>
  <p:clrMapOvr>
    <a:masterClrMapping/>
  </p:clrMapOvr>
  <p:transition spd="slow" advTm="5155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554-10B6-44CC-B052-40E7F91FAB3E}" type="datetimeFigureOut">
              <a:rPr lang="ro-RO" smtClean="0"/>
              <a:pPr/>
              <a:t>29.09.2015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080-E87D-4ABE-98BE-0082EC365006}" type="slidenum">
              <a:rPr lang="ro-RO" smtClean="0"/>
              <a:pPr/>
              <a:t>‹nº›</a:t>
            </a:fld>
            <a:endParaRPr lang="ro-RO"/>
          </a:p>
        </p:txBody>
      </p:sp>
    </p:spTree>
  </p:cSld>
  <p:clrMapOvr>
    <a:masterClrMapping/>
  </p:clrMapOvr>
  <p:transition spd="slow" advTm="5155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554-10B6-44CC-B052-40E7F91FAB3E}" type="datetimeFigureOut">
              <a:rPr lang="ro-RO" smtClean="0"/>
              <a:pPr/>
              <a:t>29.09.2015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080-E87D-4ABE-98BE-0082EC365006}" type="slidenum">
              <a:rPr lang="ro-RO" smtClean="0"/>
              <a:pPr/>
              <a:t>‹nº›</a:t>
            </a:fld>
            <a:endParaRPr lang="ro-RO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 spd="slow" advTm="5155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87B554-10B6-44CC-B052-40E7F91FAB3E}" type="datetimeFigureOut">
              <a:rPr lang="ro-RO" smtClean="0"/>
              <a:pPr/>
              <a:t>29.09.2015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42F5080-E87D-4ABE-98BE-0082EC365006}" type="slidenum">
              <a:rPr lang="ro-RO" smtClean="0"/>
              <a:pPr/>
              <a:t>‹nº›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 advTm="5155">
    <p:wipe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3286124"/>
            <a:ext cx="7117180" cy="1470025"/>
          </a:xfrm>
        </p:spPr>
        <p:txBody>
          <a:bodyPr>
            <a:normAutofit fontScale="90000"/>
          </a:bodyPr>
          <a:lstStyle/>
          <a:p>
            <a:r>
              <a:rPr lang="ro-RO" dirty="0"/>
              <a:t> </a:t>
            </a:r>
            <a:r>
              <a:rPr lang="ro-RO" dirty="0" smtClean="0"/>
              <a:t>MINI - DICTIONARY</a:t>
            </a:r>
            <a:r>
              <a:rPr lang="ro-RO" dirty="0"/>
              <a:t/>
            </a:r>
            <a:br>
              <a:rPr lang="ro-RO" dirty="0"/>
            </a:br>
            <a:r>
              <a:rPr lang="ro-RO" dirty="0" smtClean="0"/>
              <a:t/>
            </a:r>
            <a:br>
              <a:rPr lang="ro-RO" dirty="0" smtClean="0"/>
            </a:b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4286256"/>
            <a:ext cx="7117180" cy="1447000"/>
          </a:xfrm>
        </p:spPr>
        <p:txBody>
          <a:bodyPr>
            <a:normAutofit/>
          </a:bodyPr>
          <a:lstStyle/>
          <a:p>
            <a:r>
              <a:rPr lang="ro-RO" dirty="0" smtClean="0"/>
              <a:t>MINI – DICTIONAR</a:t>
            </a:r>
            <a:endParaRPr lang="lt-LT" dirty="0" smtClean="0"/>
          </a:p>
          <a:p>
            <a:r>
              <a:rPr lang="lt-LT" dirty="0" smtClean="0"/>
              <a:t>ŽODYNĖLIS</a:t>
            </a:r>
            <a:r>
              <a:rPr lang="ro-RO" dirty="0" smtClean="0"/>
              <a:t> </a:t>
            </a:r>
            <a:r>
              <a:rPr lang="tr-TR" dirty="0" smtClean="0"/>
              <a:t> MİNİ </a:t>
            </a:r>
            <a:r>
              <a:rPr lang="tr-TR" dirty="0" smtClean="0"/>
              <a:t>SÖZLÜK</a:t>
            </a:r>
            <a:endParaRPr lang="pt-PT" dirty="0" smtClean="0"/>
          </a:p>
          <a:p>
            <a:r>
              <a:rPr lang="pt-PT" dirty="0" smtClean="0"/>
              <a:t>MINI-DICIONÁRIO</a:t>
            </a:r>
            <a:endParaRPr lang="ro-R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68" b="23751"/>
          <a:stretch/>
        </p:blipFill>
        <p:spPr bwMode="auto">
          <a:xfrm>
            <a:off x="85929" y="1343594"/>
            <a:ext cx="1893783" cy="111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821" y="1343593"/>
            <a:ext cx="1533075" cy="111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D:\Is interneto\LR_trispalve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490" y="1343594"/>
            <a:ext cx="1584598" cy="1102329"/>
          </a:xfrm>
          <a:prstGeom prst="rect">
            <a:avLst/>
          </a:prstGeom>
          <a:noFill/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375288"/>
            <a:ext cx="1872208" cy="1086669"/>
          </a:xfrm>
          <a:prstGeom prst="rect">
            <a:avLst/>
          </a:prstGeom>
        </p:spPr>
      </p:pic>
      <p:pic>
        <p:nvPicPr>
          <p:cNvPr id="1028" name="Picture 4" descr="http://www.crwflags.com/fotw/images/p/pt%21rlbbc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375598"/>
            <a:ext cx="1584176" cy="106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403296"/>
      </p:ext>
    </p:extLst>
  </p:cSld>
  <p:clrMapOvr>
    <a:masterClrMapping/>
  </p:clrMapOvr>
  <p:transition spd="slow" advTm="5279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7072362" cy="924475"/>
          </a:xfrm>
        </p:spPr>
        <p:txBody>
          <a:bodyPr/>
          <a:lstStyle/>
          <a:p>
            <a:r>
              <a:rPr lang="ro-RO" sz="1800" u="sng" dirty="0" smtClean="0"/>
              <a:t>Questions – Intrebari</a:t>
            </a:r>
            <a:r>
              <a:rPr lang="lt-LT" sz="1800" u="sng" dirty="0" smtClean="0"/>
              <a:t> – Klausimai</a:t>
            </a:r>
            <a:r>
              <a:rPr lang="tr-TR" sz="1800" u="sng" dirty="0" smtClean="0"/>
              <a:t/>
            </a:r>
            <a:br>
              <a:rPr lang="tr-TR" sz="1800" u="sng" dirty="0" smtClean="0"/>
            </a:br>
            <a:r>
              <a:rPr lang="tr-TR" sz="1800" u="sng" dirty="0"/>
              <a:t>S</a:t>
            </a:r>
            <a:r>
              <a:rPr lang="tr-TR" sz="1800" u="sng" dirty="0" smtClean="0"/>
              <a:t>orular</a:t>
            </a:r>
            <a:r>
              <a:rPr lang="lt-LT" sz="1800" u="sng" dirty="0" smtClean="0"/>
              <a:t> </a:t>
            </a:r>
            <a:r>
              <a:rPr lang="pt-PT" sz="1800" u="sng" dirty="0" smtClean="0"/>
              <a:t>- Perguntas</a:t>
            </a:r>
            <a:endParaRPr lang="ro-RO" sz="18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352634"/>
              </p:ext>
            </p:extLst>
          </p:nvPr>
        </p:nvGraphicFramePr>
        <p:xfrm>
          <a:off x="539549" y="2204864"/>
          <a:ext cx="8496948" cy="390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279"/>
                <a:gridCol w="1699389"/>
                <a:gridCol w="1773276"/>
                <a:gridCol w="1450803"/>
                <a:gridCol w="1800201"/>
              </a:tblGrid>
              <a:tr h="404599">
                <a:tc>
                  <a:txBody>
                    <a:bodyPr/>
                    <a:lstStyle/>
                    <a:p>
                      <a:r>
                        <a:rPr lang="ro-RO" dirty="0" smtClean="0"/>
                        <a:t>English 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Romanian 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Lithuanian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Turkish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Portuguese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What</a:t>
                      </a:r>
                      <a:r>
                        <a:rPr lang="pt-PT" dirty="0" smtClean="0"/>
                        <a:t>…</a:t>
                      </a:r>
                      <a:r>
                        <a:rPr lang="ro-RO" dirty="0" smtClean="0"/>
                        <a:t>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Ce 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Kas? Ką?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Ne?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Como…?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Where</a:t>
                      </a:r>
                      <a:r>
                        <a:rPr lang="pt-PT" dirty="0" smtClean="0"/>
                        <a:t>…</a:t>
                      </a:r>
                      <a:r>
                        <a:rPr lang="ro-RO" dirty="0" smtClean="0"/>
                        <a:t> </a:t>
                      </a:r>
                      <a:r>
                        <a:rPr lang="ro-RO" dirty="0" smtClean="0"/>
                        <a:t>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Unde 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Kur?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Nerede?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Onde…?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When</a:t>
                      </a:r>
                      <a:r>
                        <a:rPr lang="pt-PT" dirty="0" smtClean="0"/>
                        <a:t>…</a:t>
                      </a:r>
                      <a:r>
                        <a:rPr lang="ro-RO" dirty="0" smtClean="0"/>
                        <a:t> </a:t>
                      </a:r>
                      <a:r>
                        <a:rPr lang="ro-RO" dirty="0" smtClean="0"/>
                        <a:t>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Cand 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Kada?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Ne zaman?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Quando…?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Who</a:t>
                      </a:r>
                      <a:r>
                        <a:rPr lang="pt-PT" dirty="0" smtClean="0"/>
                        <a:t>…</a:t>
                      </a:r>
                      <a:r>
                        <a:rPr lang="ro-RO" dirty="0" smtClean="0"/>
                        <a:t> </a:t>
                      </a:r>
                      <a:r>
                        <a:rPr lang="ro-RO" dirty="0" smtClean="0"/>
                        <a:t>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Cine 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Kas?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Kim?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Quem…?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How</a:t>
                      </a:r>
                      <a:r>
                        <a:rPr lang="pt-PT" dirty="0" smtClean="0"/>
                        <a:t>…</a:t>
                      </a:r>
                      <a:r>
                        <a:rPr lang="ro-RO" baseline="0" dirty="0" smtClean="0"/>
                        <a:t> </a:t>
                      </a:r>
                      <a:r>
                        <a:rPr lang="ro-RO" baseline="0" dirty="0" smtClean="0"/>
                        <a:t>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Cum 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Kaip? 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Nasıl?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Como…?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How </a:t>
                      </a:r>
                      <a:r>
                        <a:rPr lang="ro-RO" dirty="0" smtClean="0"/>
                        <a:t>many</a:t>
                      </a:r>
                      <a:r>
                        <a:rPr lang="pt-PT" dirty="0" smtClean="0"/>
                        <a:t>…</a:t>
                      </a:r>
                      <a:r>
                        <a:rPr lang="ro-RO" dirty="0" smtClean="0"/>
                        <a:t> </a:t>
                      </a:r>
                      <a:r>
                        <a:rPr lang="ro-RO" dirty="0" smtClean="0"/>
                        <a:t>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Cati / cate 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Kiek?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Kaç tane?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Quantos…?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How</a:t>
                      </a:r>
                      <a:r>
                        <a:rPr lang="ro-RO" baseline="0" dirty="0" smtClean="0"/>
                        <a:t> </a:t>
                      </a:r>
                      <a:r>
                        <a:rPr lang="ro-RO" baseline="0" dirty="0" smtClean="0"/>
                        <a:t>much</a:t>
                      </a:r>
                      <a:r>
                        <a:rPr lang="pt-PT" baseline="0" dirty="0" smtClean="0"/>
                        <a:t>…</a:t>
                      </a:r>
                      <a:r>
                        <a:rPr lang="ro-RO" baseline="0" dirty="0" smtClean="0"/>
                        <a:t> </a:t>
                      </a:r>
                      <a:r>
                        <a:rPr lang="ro-RO" baseline="0" dirty="0" smtClean="0"/>
                        <a:t>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Cat costa</a:t>
                      </a:r>
                      <a:r>
                        <a:rPr lang="ro-RO" baseline="0" dirty="0" smtClean="0"/>
                        <a:t> 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Kiek?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Ne kadar?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Quanto…?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Why</a:t>
                      </a:r>
                      <a:r>
                        <a:rPr lang="pt-PT" dirty="0" smtClean="0"/>
                        <a:t>…</a:t>
                      </a:r>
                      <a:r>
                        <a:rPr lang="ro-RO" dirty="0" smtClean="0"/>
                        <a:t> </a:t>
                      </a:r>
                      <a:r>
                        <a:rPr lang="ro-RO" dirty="0" smtClean="0"/>
                        <a:t>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De ce 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Kodėl?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Niçin?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Porquê…?</a:t>
                      </a:r>
                      <a:endParaRPr lang="ro-RO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980" y="0"/>
            <a:ext cx="1683019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529043"/>
      </p:ext>
    </p:extLst>
  </p:cSld>
  <p:clrMapOvr>
    <a:masterClrMapping/>
  </p:clrMapOvr>
  <p:transition spd="slow" advTm="9549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125113" cy="924475"/>
          </a:xfrm>
        </p:spPr>
        <p:txBody>
          <a:bodyPr>
            <a:noAutofit/>
          </a:bodyPr>
          <a:lstStyle/>
          <a:p>
            <a:r>
              <a:rPr lang="ro-RO" sz="2000" u="sng" dirty="0" smtClean="0"/>
              <a:t>Expressing needs and feelings – Esprimarea nevoilor si a sentimentelor</a:t>
            </a:r>
            <a:r>
              <a:rPr lang="lt-LT" sz="2000" u="sng" dirty="0" smtClean="0"/>
              <a:t> – Ko noriu ir kaip jaučiuosi – </a:t>
            </a:r>
            <a:r>
              <a:rPr lang="tr-TR" sz="2000" u="sng" dirty="0" smtClean="0"/>
              <a:t>İhtiyaçları </a:t>
            </a:r>
            <a:r>
              <a:rPr lang="tr-TR" sz="2000" u="sng" dirty="0" smtClean="0"/>
              <a:t>söyleme</a:t>
            </a:r>
            <a:r>
              <a:rPr lang="pt-PT" sz="2000" u="sng" dirty="0" smtClean="0"/>
              <a:t> – Exprimir necessidades e sentimentos</a:t>
            </a:r>
            <a:endParaRPr lang="ro-RO" sz="20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746798"/>
              </p:ext>
            </p:extLst>
          </p:nvPr>
        </p:nvGraphicFramePr>
        <p:xfrm>
          <a:off x="214282" y="1556792"/>
          <a:ext cx="8678197" cy="49971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9406"/>
                <a:gridCol w="1525290"/>
                <a:gridCol w="1931094"/>
                <a:gridCol w="1659499"/>
                <a:gridCol w="2012908"/>
              </a:tblGrid>
              <a:tr h="350702">
                <a:tc>
                  <a:txBody>
                    <a:bodyPr/>
                    <a:lstStyle/>
                    <a:p>
                      <a:r>
                        <a:rPr lang="ro-RO" dirty="0" smtClean="0"/>
                        <a:t>English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Romanian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Lithuanian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Turkish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Portuguese</a:t>
                      </a:r>
                      <a:endParaRPr lang="ro-RO" dirty="0"/>
                    </a:p>
                  </a:txBody>
                  <a:tcPr/>
                </a:tc>
              </a:tr>
              <a:tr h="613729">
                <a:tc>
                  <a:txBody>
                    <a:bodyPr/>
                    <a:lstStyle/>
                    <a:p>
                      <a:r>
                        <a:rPr lang="ro-RO" dirty="0" smtClean="0"/>
                        <a:t>I</a:t>
                      </a:r>
                      <a:r>
                        <a:rPr lang="pt-PT" dirty="0" smtClean="0"/>
                        <a:t>’</a:t>
                      </a:r>
                      <a:r>
                        <a:rPr lang="ro-RO" dirty="0" smtClean="0">
                          <a:effectLst/>
                        </a:rPr>
                        <a:t> </a:t>
                      </a:r>
                      <a:r>
                        <a:rPr lang="ro-RO" dirty="0" smtClean="0"/>
                        <a:t>m tired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Sunt obosit / a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Aš pavargau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Yorgunum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Estou cansado/a</a:t>
                      </a:r>
                      <a:endParaRPr lang="ro-RO" dirty="0"/>
                    </a:p>
                  </a:txBody>
                  <a:tcPr/>
                </a:tc>
              </a:tr>
              <a:tr h="613729">
                <a:tc>
                  <a:txBody>
                    <a:bodyPr/>
                    <a:lstStyle/>
                    <a:p>
                      <a:r>
                        <a:rPr lang="ro-RO" dirty="0" smtClean="0"/>
                        <a:t>I</a:t>
                      </a:r>
                      <a:r>
                        <a:rPr lang="ro-RO" dirty="0" smtClean="0">
                          <a:effectLst/>
                        </a:rPr>
                        <a:t>'</a:t>
                      </a:r>
                      <a:r>
                        <a:rPr lang="ro-RO" dirty="0" smtClean="0"/>
                        <a:t> m hungry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Mi-e foame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Aš išalkau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Açım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Tenho fome</a:t>
                      </a:r>
                      <a:endParaRPr lang="ro-RO" dirty="0"/>
                    </a:p>
                  </a:txBody>
                  <a:tcPr/>
                </a:tc>
              </a:tr>
              <a:tr h="613729">
                <a:tc>
                  <a:txBody>
                    <a:bodyPr/>
                    <a:lstStyle/>
                    <a:p>
                      <a:r>
                        <a:rPr lang="ro-RO" dirty="0" smtClean="0"/>
                        <a:t>I</a:t>
                      </a:r>
                      <a:r>
                        <a:rPr lang="ro-RO" dirty="0" smtClean="0">
                          <a:effectLst/>
                        </a:rPr>
                        <a:t>'</a:t>
                      </a:r>
                      <a:r>
                        <a:rPr lang="ro-RO" dirty="0" smtClean="0"/>
                        <a:t> m thirsty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Mi-e sete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Aš noriu gerti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Susuzum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Tenho sede</a:t>
                      </a:r>
                      <a:endParaRPr lang="ro-RO" dirty="0"/>
                    </a:p>
                  </a:txBody>
                  <a:tcPr/>
                </a:tc>
              </a:tr>
              <a:tr h="935054">
                <a:tc>
                  <a:txBody>
                    <a:bodyPr/>
                    <a:lstStyle/>
                    <a:p>
                      <a:r>
                        <a:rPr lang="ro-RO" dirty="0" smtClean="0"/>
                        <a:t>I</a:t>
                      </a:r>
                      <a:r>
                        <a:rPr lang="ro-RO" dirty="0" smtClean="0">
                          <a:effectLst/>
                        </a:rPr>
                        <a:t>'</a:t>
                      </a:r>
                      <a:r>
                        <a:rPr lang="ro-RO" dirty="0" smtClean="0"/>
                        <a:t> m worried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Sunt ingrijorat</a:t>
                      </a:r>
                      <a:r>
                        <a:rPr lang="ro-RO" baseline="0" dirty="0" smtClean="0"/>
                        <a:t> / a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Man liūdna,</a:t>
                      </a:r>
                      <a:r>
                        <a:rPr lang="lt-LT" baseline="0" dirty="0" smtClean="0"/>
                        <a:t> aš jaudinuosi dėl...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Kaygılıyım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Estou preocupado</a:t>
                      </a:r>
                      <a:endParaRPr lang="ro-RO" dirty="0"/>
                    </a:p>
                  </a:txBody>
                  <a:tcPr/>
                </a:tc>
              </a:tr>
              <a:tr h="613729">
                <a:tc>
                  <a:txBody>
                    <a:bodyPr/>
                    <a:lstStyle/>
                    <a:p>
                      <a:r>
                        <a:rPr lang="ro-RO" dirty="0" smtClean="0"/>
                        <a:t>I</a:t>
                      </a:r>
                      <a:r>
                        <a:rPr lang="ro-RO" dirty="0" smtClean="0">
                          <a:effectLst/>
                        </a:rPr>
                        <a:t>'</a:t>
                      </a:r>
                      <a:r>
                        <a:rPr lang="ro-RO" dirty="0" smtClean="0"/>
                        <a:t> m bored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Sunt plictisit /  a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Man nuobodu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Sıkıldım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Aborreço-me</a:t>
                      </a:r>
                      <a:endParaRPr lang="ro-RO" dirty="0"/>
                    </a:p>
                  </a:txBody>
                  <a:tcPr/>
                </a:tc>
              </a:tr>
              <a:tr h="1139783">
                <a:tc>
                  <a:txBody>
                    <a:bodyPr/>
                    <a:lstStyle/>
                    <a:p>
                      <a:r>
                        <a:rPr lang="ro-RO" dirty="0" smtClean="0"/>
                        <a:t>I</a:t>
                      </a:r>
                      <a:r>
                        <a:rPr lang="ro-RO" dirty="0" smtClean="0">
                          <a:effectLst/>
                        </a:rPr>
                        <a:t>'</a:t>
                      </a:r>
                      <a:r>
                        <a:rPr lang="ro-RO" dirty="0" smtClean="0"/>
                        <a:t> m looking</a:t>
                      </a:r>
                      <a:r>
                        <a:rPr lang="ro-RO" baseline="0" dirty="0" smtClean="0"/>
                        <a:t> forward to it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Astept cu nerabdare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Aš laukiu/Aš tikiuosi</a:t>
                      </a:r>
                      <a:r>
                        <a:rPr lang="lt-LT" dirty="0" smtClean="0"/>
                        <a:t>...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Onu dört gözle bekliyorum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Estou ansioso por isso</a:t>
                      </a:r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370" y="0"/>
            <a:ext cx="1516153" cy="148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5275604"/>
      </p:ext>
    </p:extLst>
  </p:cSld>
  <p:clrMapOvr>
    <a:masterClrMapping/>
  </p:clrMapOvr>
  <p:transition spd="slow" advTm="9703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6000792" cy="924475"/>
          </a:xfrm>
        </p:spPr>
        <p:txBody>
          <a:bodyPr/>
          <a:lstStyle/>
          <a:p>
            <a:r>
              <a:rPr lang="ro-RO" sz="2000" u="sng" dirty="0" smtClean="0"/>
              <a:t>Instructions – Instructiuni</a:t>
            </a:r>
            <a:r>
              <a:rPr lang="lt-LT" sz="2000" u="sng" dirty="0" smtClean="0"/>
              <a:t> – Nurodymai -</a:t>
            </a:r>
            <a:r>
              <a:rPr lang="tr-TR" sz="2000" u="sng" dirty="0" smtClean="0"/>
              <a:t>Yönergeler</a:t>
            </a:r>
            <a:r>
              <a:rPr lang="lt-LT" sz="2000" u="sng" dirty="0" smtClean="0"/>
              <a:t> </a:t>
            </a:r>
            <a:r>
              <a:rPr lang="pt-PT" sz="2000" u="sng" dirty="0" smtClean="0"/>
              <a:t>- Instruções</a:t>
            </a:r>
            <a:endParaRPr lang="ro-RO" sz="20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650165"/>
              </p:ext>
            </p:extLst>
          </p:nvPr>
        </p:nvGraphicFramePr>
        <p:xfrm>
          <a:off x="179512" y="1268760"/>
          <a:ext cx="8964487" cy="550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224"/>
                <a:gridCol w="1800200"/>
                <a:gridCol w="1656184"/>
                <a:gridCol w="1440160"/>
                <a:gridCol w="2051719"/>
              </a:tblGrid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English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Romanian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Lithuanian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Turkish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Portuguese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Come </a:t>
                      </a:r>
                      <a:r>
                        <a:rPr lang="ro-RO" dirty="0" smtClean="0"/>
                        <a:t>in!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Intra 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Užeikite!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Gel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Entre!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Please sit down!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Te rog ia un loc 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Prašom sėstis!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Oturun lütfen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Sente-se, se faz favor!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Let</a:t>
                      </a:r>
                      <a:r>
                        <a:rPr lang="ro-RO" dirty="0" smtClean="0">
                          <a:effectLst/>
                        </a:rPr>
                        <a:t>'</a:t>
                      </a:r>
                      <a:r>
                        <a:rPr lang="ro-RO" dirty="0" smtClean="0"/>
                        <a:t> s go 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Sa mergem 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Eime!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Hadi gidelim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Vamos!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Please be quiet</a:t>
                      </a:r>
                      <a:r>
                        <a:rPr lang="ro-RO" baseline="0" dirty="0" smtClean="0"/>
                        <a:t>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Te rog sa</a:t>
                      </a:r>
                      <a:r>
                        <a:rPr lang="ro-RO" baseline="0" dirty="0" smtClean="0"/>
                        <a:t> faci liniste 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Prašau tylos!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Sessiz ol</a:t>
                      </a:r>
                      <a:r>
                        <a:rPr lang="tr-TR" baseline="0" dirty="0" smtClean="0"/>
                        <a:t> lütfen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Estejam quietos, por favor!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Don</a:t>
                      </a:r>
                      <a:r>
                        <a:rPr lang="ro-RO" dirty="0" smtClean="0">
                          <a:effectLst/>
                        </a:rPr>
                        <a:t>'</a:t>
                      </a:r>
                      <a:r>
                        <a:rPr lang="ro-RO" dirty="0" smtClean="0"/>
                        <a:t>t </a:t>
                      </a:r>
                      <a:r>
                        <a:rPr lang="ro-RO" dirty="0" smtClean="0"/>
                        <a:t>forget</a:t>
                      </a:r>
                      <a:r>
                        <a:rPr lang="ro-RO" baseline="0" dirty="0" smtClean="0"/>
                        <a:t> </a:t>
                      </a:r>
                      <a:r>
                        <a:rPr lang="pt-PT" baseline="0" dirty="0" smtClean="0"/>
                        <a:t>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Nu uita 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Neužmiršk!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Unutma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Não esqueças!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Don</a:t>
                      </a:r>
                      <a:r>
                        <a:rPr lang="ro-RO" dirty="0" smtClean="0">
                          <a:effectLst/>
                        </a:rPr>
                        <a:t>'</a:t>
                      </a:r>
                      <a:r>
                        <a:rPr lang="ro-RO" dirty="0" smtClean="0"/>
                        <a:t>t </a:t>
                      </a:r>
                      <a:r>
                        <a:rPr lang="ro-RO" dirty="0" smtClean="0"/>
                        <a:t>worry 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Nu-ti face griji 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Nesijaudink!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Endişelenme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Não te preocupes!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One</a:t>
                      </a:r>
                      <a:r>
                        <a:rPr lang="ro-RO" baseline="0" dirty="0" smtClean="0"/>
                        <a:t> </a:t>
                      </a:r>
                      <a:r>
                        <a:rPr lang="ro-RO" baseline="0" dirty="0" smtClean="0"/>
                        <a:t>moment, </a:t>
                      </a:r>
                      <a:r>
                        <a:rPr lang="ro-RO" baseline="0" dirty="0" smtClean="0"/>
                        <a:t>please 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Un moment , te rog 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Minutėlę!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Bir dakika lütfen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Um momento, por favor!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Could I have your </a:t>
                      </a:r>
                      <a:r>
                        <a:rPr lang="ro-RO" dirty="0" smtClean="0"/>
                        <a:t>attention, </a:t>
                      </a:r>
                      <a:r>
                        <a:rPr lang="ro-RO" dirty="0" smtClean="0"/>
                        <a:t>please 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Ati putea</a:t>
                      </a:r>
                      <a:r>
                        <a:rPr lang="ro-RO" baseline="0" dirty="0" smtClean="0"/>
                        <a:t> sa fiti atenti , va rog 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Prašau jūsų dėmesio!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Dikkatinizi çekerim?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Posso ter a vossa atenção, por favor?</a:t>
                      </a:r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331640" cy="106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6250566"/>
      </p:ext>
    </p:extLst>
  </p:cSld>
  <p:clrMapOvr>
    <a:masterClrMapping/>
  </p:clrMapOvr>
  <p:transition spd="slow" advTm="9501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848442" cy="924475"/>
          </a:xfrm>
        </p:spPr>
        <p:txBody>
          <a:bodyPr/>
          <a:lstStyle/>
          <a:p>
            <a:r>
              <a:rPr lang="ro-RO" sz="2000" u="sng" dirty="0" smtClean="0"/>
              <a:t>Emergencies – Urgente</a:t>
            </a:r>
            <a:r>
              <a:rPr lang="lt-LT" sz="2000" u="sng" dirty="0" smtClean="0"/>
              <a:t> – Ekstremalios situacijos –</a:t>
            </a:r>
            <a:r>
              <a:rPr lang="tr-TR" sz="2000" u="sng" dirty="0"/>
              <a:t>A</a:t>
            </a:r>
            <a:r>
              <a:rPr lang="tr-TR" sz="2000" u="sng" dirty="0" smtClean="0"/>
              <a:t>cil durumlar</a:t>
            </a:r>
            <a:r>
              <a:rPr lang="lt-LT" sz="2000" u="sng" dirty="0" smtClean="0"/>
              <a:t> </a:t>
            </a:r>
            <a:r>
              <a:rPr lang="pt-PT" sz="2000" u="sng" dirty="0" smtClean="0"/>
              <a:t>– Emergências</a:t>
            </a:r>
            <a:endParaRPr lang="ro-RO" sz="20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683003"/>
              </p:ext>
            </p:extLst>
          </p:nvPr>
        </p:nvGraphicFramePr>
        <p:xfrm>
          <a:off x="107504" y="2132856"/>
          <a:ext cx="8928993" cy="4124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0240"/>
                <a:gridCol w="2016224"/>
                <a:gridCol w="1800200"/>
                <a:gridCol w="1296144"/>
                <a:gridCol w="1656185"/>
              </a:tblGrid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English </a:t>
                      </a:r>
                      <a:endParaRPr lang="ro-R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Romanian </a:t>
                      </a:r>
                      <a:endParaRPr lang="ro-R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Lithuanian</a:t>
                      </a:r>
                      <a:endParaRPr lang="ro-R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Turkish</a:t>
                      </a:r>
                      <a:endParaRPr lang="ro-R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Portuguese</a:t>
                      </a:r>
                      <a:endParaRPr lang="ro-R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Help!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Ajutor!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Padėkite!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İmdat!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Socorro!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Be careful!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Fi atent</a:t>
                      </a:r>
                      <a:r>
                        <a:rPr lang="ro-RO" baseline="0" dirty="0" smtClean="0"/>
                        <a:t>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Atsargiai!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Dikkat et!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Tem cuidado!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I need</a:t>
                      </a:r>
                      <a:r>
                        <a:rPr lang="ro-RO" baseline="0" dirty="0" smtClean="0"/>
                        <a:t> a doctor 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Am</a:t>
                      </a:r>
                      <a:r>
                        <a:rPr lang="ro-RO" baseline="0" dirty="0" smtClean="0"/>
                        <a:t> nevoie de un doctor!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Man reikia gydytojo!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Doktora</a:t>
                      </a:r>
                      <a:r>
                        <a:rPr lang="tr-TR" baseline="0" dirty="0" smtClean="0"/>
                        <a:t> ihtiyacım var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Preciso de um médico!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I</a:t>
                      </a:r>
                      <a:r>
                        <a:rPr lang="pt-PT" dirty="0" smtClean="0"/>
                        <a:t>’ </a:t>
                      </a:r>
                      <a:r>
                        <a:rPr lang="ro-RO" dirty="0" smtClean="0"/>
                        <a:t>ve </a:t>
                      </a:r>
                      <a:r>
                        <a:rPr lang="ro-RO" dirty="0" smtClean="0"/>
                        <a:t>lost my wallet!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Mi-am pierdut portofelul!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Aš pamečiau piniginę!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Cüzdanımı kaybettim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Perdi a carteira!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I</a:t>
                      </a:r>
                      <a:r>
                        <a:rPr lang="pt-PT" dirty="0" smtClean="0"/>
                        <a:t>’</a:t>
                      </a:r>
                      <a:r>
                        <a:rPr lang="ro-RO" dirty="0" smtClean="0"/>
                        <a:t> </a:t>
                      </a:r>
                      <a:r>
                        <a:rPr lang="ro-RO" dirty="0" smtClean="0"/>
                        <a:t>m lost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M-am pierdut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Aš pasiklydau!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Kayboldum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Estou perdido!</a:t>
                      </a:r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528" y="0"/>
            <a:ext cx="2280320" cy="16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541706"/>
      </p:ext>
    </p:extLst>
  </p:cSld>
  <p:clrMapOvr>
    <a:masterClrMapping/>
  </p:clrMapOvr>
  <p:transition spd="slow" advTm="745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5438408" cy="924475"/>
          </a:xfrm>
        </p:spPr>
        <p:txBody>
          <a:bodyPr/>
          <a:lstStyle/>
          <a:p>
            <a:r>
              <a:rPr lang="ro-RO" sz="2000" u="sng" dirty="0" smtClean="0"/>
              <a:t>Travels – Calatorii</a:t>
            </a:r>
            <a:r>
              <a:rPr lang="lt-LT" sz="2000" u="sng" dirty="0" smtClean="0"/>
              <a:t> – Kelionė </a:t>
            </a:r>
            <a:r>
              <a:rPr lang="lt-LT" sz="2000" u="sng" dirty="0" smtClean="0"/>
              <a:t>–</a:t>
            </a:r>
            <a:r>
              <a:rPr lang="tr-TR" sz="2000" u="sng" dirty="0" smtClean="0"/>
              <a:t>Seyahat</a:t>
            </a:r>
            <a:r>
              <a:rPr lang="pt-PT" sz="2000" u="sng" dirty="0" smtClean="0"/>
              <a:t> - Viagens</a:t>
            </a:r>
            <a:r>
              <a:rPr lang="lt-LT" sz="2000" u="sng" dirty="0" smtClean="0"/>
              <a:t> </a:t>
            </a:r>
            <a:endParaRPr lang="ro-RO" sz="20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590438"/>
              </p:ext>
            </p:extLst>
          </p:nvPr>
        </p:nvGraphicFramePr>
        <p:xfrm>
          <a:off x="0" y="1428736"/>
          <a:ext cx="9143999" cy="51879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5630"/>
                <a:gridCol w="2052314"/>
                <a:gridCol w="1629155"/>
                <a:gridCol w="1723450"/>
                <a:gridCol w="1723450"/>
              </a:tblGrid>
              <a:tr h="393405">
                <a:tc>
                  <a:txBody>
                    <a:bodyPr/>
                    <a:lstStyle/>
                    <a:p>
                      <a:r>
                        <a:rPr lang="ro-RO" dirty="0" smtClean="0"/>
                        <a:t>English </a:t>
                      </a:r>
                      <a:endParaRPr lang="ro-R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Romanian </a:t>
                      </a:r>
                      <a:endParaRPr lang="ro-R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Lithuanian</a:t>
                      </a:r>
                      <a:endParaRPr lang="ro-R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Turkish</a:t>
                      </a:r>
                      <a:endParaRPr lang="ro-R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Portuguese</a:t>
                      </a:r>
                      <a:endParaRPr lang="ro-R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970040">
                <a:tc>
                  <a:txBody>
                    <a:bodyPr/>
                    <a:lstStyle/>
                    <a:p>
                      <a:r>
                        <a:rPr lang="ro-RO" dirty="0" smtClean="0"/>
                        <a:t>Where</a:t>
                      </a:r>
                      <a:r>
                        <a:rPr lang="ro-RO" baseline="0" dirty="0" smtClean="0"/>
                        <a:t> is the ticket office 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Unde e casa de bilete</a:t>
                      </a:r>
                      <a:r>
                        <a:rPr lang="ro-RO" baseline="0" dirty="0" smtClean="0"/>
                        <a:t> 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Kur galima nusipirkti bilietus?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Bilet</a:t>
                      </a:r>
                      <a:r>
                        <a:rPr lang="tr-TR" baseline="0" dirty="0" smtClean="0"/>
                        <a:t> gişesi nerede?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Onde fica a bilheteira?</a:t>
                      </a:r>
                      <a:endParaRPr lang="ro-RO" dirty="0"/>
                    </a:p>
                  </a:txBody>
                  <a:tcPr/>
                </a:tc>
              </a:tr>
              <a:tr h="679028">
                <a:tc>
                  <a:txBody>
                    <a:bodyPr/>
                    <a:lstStyle/>
                    <a:p>
                      <a:r>
                        <a:rPr lang="ro-RO" dirty="0" smtClean="0"/>
                        <a:t>I </a:t>
                      </a:r>
                      <a:r>
                        <a:rPr lang="ro-RO" dirty="0" smtClean="0">
                          <a:effectLst/>
                        </a:rPr>
                        <a:t>'</a:t>
                      </a:r>
                      <a:r>
                        <a:rPr lang="ro-RO" dirty="0" smtClean="0"/>
                        <a:t>d like to travel to ...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As vrea sa calatoresc in ...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Aš noriu vykti į...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…ya seyahat etmek istiyorum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Eu</a:t>
                      </a:r>
                      <a:r>
                        <a:rPr lang="pt-PT" baseline="0" dirty="0" smtClean="0"/>
                        <a:t> queria viajar para…</a:t>
                      </a:r>
                      <a:endParaRPr lang="ro-RO" dirty="0"/>
                    </a:p>
                  </a:txBody>
                  <a:tcPr/>
                </a:tc>
              </a:tr>
              <a:tr h="679028">
                <a:tc>
                  <a:txBody>
                    <a:bodyPr/>
                    <a:lstStyle/>
                    <a:p>
                      <a:r>
                        <a:rPr lang="ro-RO" dirty="0" smtClean="0"/>
                        <a:t>Have</a:t>
                      </a:r>
                      <a:r>
                        <a:rPr lang="ro-RO" baseline="0" dirty="0" smtClean="0"/>
                        <a:t> a good journey 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O calatorie</a:t>
                      </a:r>
                      <a:r>
                        <a:rPr lang="ro-RO" baseline="0" dirty="0" smtClean="0"/>
                        <a:t> placuta 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Geros kelionės!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İyi yolculuklar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Tenha uma boa viagem!</a:t>
                      </a:r>
                      <a:endParaRPr lang="ro-RO" dirty="0"/>
                    </a:p>
                  </a:txBody>
                  <a:tcPr/>
                </a:tc>
              </a:tr>
              <a:tr h="1261052">
                <a:tc>
                  <a:txBody>
                    <a:bodyPr/>
                    <a:lstStyle/>
                    <a:p>
                      <a:r>
                        <a:rPr lang="ro-RO" dirty="0" smtClean="0"/>
                        <a:t>Where</a:t>
                      </a:r>
                      <a:r>
                        <a:rPr lang="ro-RO" baseline="0" dirty="0" smtClean="0"/>
                        <a:t> do</a:t>
                      </a:r>
                      <a:r>
                        <a:rPr lang="pt-PT" baseline="0" dirty="0" smtClean="0"/>
                        <a:t> I</a:t>
                      </a:r>
                      <a:r>
                        <a:rPr lang="ro-RO" baseline="0" dirty="0" smtClean="0"/>
                        <a:t> </a:t>
                      </a:r>
                      <a:r>
                        <a:rPr lang="ro-RO" baseline="0" dirty="0" smtClean="0"/>
                        <a:t>get the bus to ... 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De unde pot sa iau autobuzul spre</a:t>
                      </a:r>
                      <a:r>
                        <a:rPr lang="ro-RO" baseline="0" dirty="0" smtClean="0"/>
                        <a:t> ... 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Kur aš nuvyksiu šiuo autobusu?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Otobüse nerden binebilirim?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Onde posso apanhar o autocarro para… ?</a:t>
                      </a:r>
                      <a:endParaRPr lang="ro-RO" dirty="0"/>
                    </a:p>
                  </a:txBody>
                  <a:tcPr/>
                </a:tc>
              </a:tr>
              <a:tr h="970040">
                <a:tc>
                  <a:txBody>
                    <a:bodyPr/>
                    <a:lstStyle/>
                    <a:p>
                      <a:r>
                        <a:rPr lang="ro-RO" dirty="0" smtClean="0"/>
                        <a:t>Can you </a:t>
                      </a:r>
                      <a:r>
                        <a:rPr lang="pt-PT" dirty="0" smtClean="0"/>
                        <a:t>take</a:t>
                      </a:r>
                      <a:r>
                        <a:rPr lang="pt-PT" baseline="0" dirty="0" smtClean="0"/>
                        <a:t> a </a:t>
                      </a:r>
                      <a:r>
                        <a:rPr lang="pt-PT" baseline="0" dirty="0" err="1" smtClean="0"/>
                        <a:t>photo</a:t>
                      </a:r>
                      <a:r>
                        <a:rPr lang="ro-RO" baseline="0" dirty="0" smtClean="0"/>
                        <a:t>, </a:t>
                      </a:r>
                      <a:r>
                        <a:rPr lang="ro-RO" baseline="0" dirty="0" smtClean="0"/>
                        <a:t>please 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Poti sa ne faci o</a:t>
                      </a:r>
                      <a:r>
                        <a:rPr lang="ro-RO" baseline="0" dirty="0" smtClean="0"/>
                        <a:t> poza , te rog 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Ar galite nufotografuoti,</a:t>
                      </a:r>
                      <a:r>
                        <a:rPr lang="lt-LT" baseline="0" dirty="0" smtClean="0"/>
                        <a:t> prašau!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Bir fotoğraf </a:t>
                      </a:r>
                      <a:r>
                        <a:rPr lang="tr-TR" dirty="0" err="1" smtClean="0"/>
                        <a:t>çekebilirmisiniz</a:t>
                      </a:r>
                      <a:r>
                        <a:rPr lang="tr-TR" dirty="0" smtClean="0"/>
                        <a:t> lütfen?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Pode tirar uma foto, por favor?</a:t>
                      </a:r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294" y="72008"/>
            <a:ext cx="2435706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944036"/>
      </p:ext>
    </p:extLst>
  </p:cSld>
  <p:clrMapOvr>
    <a:masterClrMapping/>
  </p:clrMapOvr>
  <p:transition spd="slow" advTm="6815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6572296" cy="1600199"/>
          </a:xfrm>
        </p:spPr>
        <p:txBody>
          <a:bodyPr>
            <a:normAutofit/>
          </a:bodyPr>
          <a:lstStyle/>
          <a:p>
            <a:r>
              <a:rPr lang="ro-RO" sz="2000" u="sng" dirty="0" smtClean="0"/>
              <a:t>Saying hello and goodbye - Moduri de salut</a:t>
            </a:r>
            <a:r>
              <a:rPr lang="lt-LT" sz="2000" u="sng" dirty="0" smtClean="0"/>
              <a:t> – Pasisveikink  ir atsisveikink </a:t>
            </a:r>
            <a:r>
              <a:rPr lang="lt-LT" sz="2000" u="sng" dirty="0" smtClean="0"/>
              <a:t>– </a:t>
            </a:r>
            <a:r>
              <a:rPr lang="tr-TR" sz="2000" u="sng" dirty="0" smtClean="0"/>
              <a:t>Selamlaşmalar</a:t>
            </a:r>
            <a:r>
              <a:rPr lang="pt-PT" sz="2000" u="sng" dirty="0"/>
              <a:t> </a:t>
            </a:r>
            <a:r>
              <a:rPr lang="pt-PT" sz="2000" u="sng" dirty="0" smtClean="0"/>
              <a:t>– Saudações e despedidas </a:t>
            </a:r>
            <a:endParaRPr lang="ro-RO" sz="20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655799"/>
              </p:ext>
            </p:extLst>
          </p:nvPr>
        </p:nvGraphicFramePr>
        <p:xfrm>
          <a:off x="214282" y="2204865"/>
          <a:ext cx="8790175" cy="4623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414"/>
                <a:gridCol w="2160240"/>
                <a:gridCol w="1584176"/>
                <a:gridCol w="1656184"/>
                <a:gridCol w="1768161"/>
              </a:tblGrid>
              <a:tr h="536441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English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Romanian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Lithuanian</a:t>
                      </a:r>
                      <a:endParaRPr lang="ro-RO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Turkish</a:t>
                      </a:r>
                      <a:endParaRPr lang="ro-RO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/>
                        <a:t>Portuguese</a:t>
                      </a:r>
                      <a:endParaRPr lang="ro-RO" sz="1800" dirty="0" smtClean="0"/>
                    </a:p>
                    <a:p>
                      <a:endParaRPr lang="ro-RO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4743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Hi 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Salut 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Sveiki!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Merhaba!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/>
                        <a:t>Olá!</a:t>
                      </a:r>
                    </a:p>
                  </a:txBody>
                  <a:tcPr/>
                </a:tc>
              </a:tr>
              <a:tr h="442645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Hello 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noProof="1" smtClean="0"/>
                        <a:t>Buna !</a:t>
                      </a:r>
                      <a:endParaRPr lang="ro-RO" sz="18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noProof="1" smtClean="0"/>
                        <a:t>Labas!</a:t>
                      </a:r>
                      <a:endParaRPr lang="ro-RO" sz="18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noProof="1" smtClean="0"/>
                        <a:t>Selam!</a:t>
                      </a:r>
                      <a:endParaRPr lang="ro-RO" sz="18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/>
                        <a:t>Olá!</a:t>
                      </a:r>
                    </a:p>
                  </a:txBody>
                  <a:tcPr/>
                </a:tc>
              </a:tr>
              <a:tr h="454743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Good</a:t>
                      </a:r>
                      <a:r>
                        <a:rPr lang="ro-RO" sz="1800" baseline="0" dirty="0" smtClean="0"/>
                        <a:t> morning 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Buna dimineata!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Labas rytas!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Günaydın!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/>
                        <a:t>Bom dia!</a:t>
                      </a:r>
                    </a:p>
                  </a:txBody>
                  <a:tcPr/>
                </a:tc>
              </a:tr>
              <a:tr h="454743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Good afternoon!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Buna ziua 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Laba diena!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Tünaydın!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/>
                        <a:t>Boa tarde!</a:t>
                      </a:r>
                    </a:p>
                    <a:p>
                      <a:endParaRPr lang="ro-RO" sz="1800" dirty="0"/>
                    </a:p>
                  </a:txBody>
                  <a:tcPr/>
                </a:tc>
              </a:tr>
              <a:tr h="454743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Good evening 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Buna seara 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Labas vakaras!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İyi akşamlar!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/>
                        <a:t>Boa noite!</a:t>
                      </a:r>
                    </a:p>
                    <a:p>
                      <a:endParaRPr lang="ro-RO" sz="1800" dirty="0"/>
                    </a:p>
                  </a:txBody>
                  <a:tcPr/>
                </a:tc>
              </a:tr>
              <a:tr h="454743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Goodbye 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La revedere 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Viso gero!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Hoşçakal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/>
                        <a:t>Adeus!</a:t>
                      </a:r>
                    </a:p>
                    <a:p>
                      <a:endParaRPr lang="ro-RO" sz="1800" dirty="0"/>
                    </a:p>
                  </a:txBody>
                  <a:tcPr/>
                </a:tc>
              </a:tr>
              <a:tr h="525395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Goodnight 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Noapte</a:t>
                      </a:r>
                      <a:r>
                        <a:rPr lang="ro-RO" sz="1800" baseline="0" dirty="0" smtClean="0"/>
                        <a:t> buna 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baseline="0" dirty="0" smtClean="0"/>
                        <a:t>Labanakt!</a:t>
                      </a:r>
                      <a:endParaRPr lang="ro-RO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aseline="0" dirty="0" smtClean="0"/>
                        <a:t>İyi geceler!</a:t>
                      </a:r>
                      <a:endParaRPr lang="ro-RO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/>
                        <a:t>Boa noite!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176" y="0"/>
            <a:ext cx="1844824" cy="184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748606"/>
      </p:ext>
    </p:extLst>
  </p:cSld>
  <p:clrMapOvr>
    <a:masterClrMapping/>
  </p:clrMapOvr>
  <p:transition spd="slow" advTm="10521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34963" cy="1500174"/>
          </a:xfrm>
        </p:spPr>
        <p:txBody>
          <a:bodyPr>
            <a:normAutofit fontScale="90000"/>
          </a:bodyPr>
          <a:lstStyle/>
          <a:p>
            <a:r>
              <a:rPr lang="ro-RO" sz="2000" u="sng" dirty="0" smtClean="0"/>
              <a:t>More ways to meet or say goodbye to someone - Mai multe feluri de a intampina sau a lua ramas  bun de la cineva</a:t>
            </a:r>
            <a:r>
              <a:rPr lang="lt-LT" sz="2000" u="sng" dirty="0" smtClean="0"/>
              <a:t> – Žodžiai, kuriais dar pasisveikiname ir </a:t>
            </a:r>
            <a:r>
              <a:rPr lang="lt-LT" sz="2000" u="sng" dirty="0" smtClean="0"/>
              <a:t>atsisveikiname</a:t>
            </a:r>
            <a:r>
              <a:rPr lang="pt-PT" sz="2000" u="sng" dirty="0" smtClean="0"/>
              <a:t> – Outras formas de saudação e de despedida</a:t>
            </a:r>
            <a:endParaRPr lang="ro-RO" sz="20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77247"/>
              </p:ext>
            </p:extLst>
          </p:nvPr>
        </p:nvGraphicFramePr>
        <p:xfrm>
          <a:off x="0" y="1510177"/>
          <a:ext cx="8892480" cy="53098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4719"/>
                <a:gridCol w="2115193"/>
                <a:gridCol w="1782129"/>
                <a:gridCol w="1629789"/>
                <a:gridCol w="1700650"/>
              </a:tblGrid>
              <a:tr h="614356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English 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Romanian 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Lithuanian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Turkish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/>
                        <a:t>Portuguese</a:t>
                      </a:r>
                      <a:endParaRPr lang="ro-RO" sz="1800" dirty="0" smtClean="0"/>
                    </a:p>
                    <a:p>
                      <a:endParaRPr lang="ro-RO" sz="1800" dirty="0"/>
                    </a:p>
                  </a:txBody>
                  <a:tcPr/>
                </a:tc>
              </a:tr>
              <a:tr h="614356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Welcome</a:t>
                      </a:r>
                      <a:r>
                        <a:rPr lang="ro-RO" sz="1800" dirty="0" smtClean="0"/>
                        <a:t>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Bine ai venit!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Sveiki atvykę!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Hoşgeldiniz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/>
                        <a:t>Bem vindo!</a:t>
                      </a:r>
                    </a:p>
                    <a:p>
                      <a:endParaRPr lang="ro-RO" sz="1800" dirty="0"/>
                    </a:p>
                  </a:txBody>
                  <a:tcPr/>
                </a:tc>
              </a:tr>
              <a:tr h="877651">
                <a:tc>
                  <a:txBody>
                    <a:bodyPr/>
                    <a:lstStyle/>
                    <a:p>
                      <a:r>
                        <a:rPr lang="ro-RO" sz="1800" dirty="0" smtClean="0">
                          <a:solidFill>
                            <a:schemeClr val="tx1"/>
                          </a:solidFill>
                        </a:rPr>
                        <a:t>Long time no see.</a:t>
                      </a:r>
                      <a:endParaRPr lang="ro-RO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Nu te-am vazut de mult.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Seniai</a:t>
                      </a:r>
                      <a:r>
                        <a:rPr lang="lt-LT" sz="1800" baseline="0" dirty="0" smtClean="0"/>
                        <a:t> </a:t>
                      </a:r>
                      <a:r>
                        <a:rPr lang="lt-LT" sz="1800" dirty="0" smtClean="0"/>
                        <a:t>nesimatėme.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Görüşmeyeli uzun zaman oldu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dirty="0" smtClean="0"/>
                        <a:t>Há quanto tempo</a:t>
                      </a:r>
                      <a:endParaRPr lang="ro-RO" sz="1800" dirty="0"/>
                    </a:p>
                  </a:txBody>
                  <a:tcPr/>
                </a:tc>
              </a:tr>
              <a:tr h="877651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See you tomorrow!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Ne vedem maine!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Iki pasimatymo rytoj!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Yarın görüşürüz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dirty="0" smtClean="0"/>
                        <a:t>Vejo-te amanhã</a:t>
                      </a:r>
                      <a:endParaRPr lang="ro-RO" sz="1800" dirty="0"/>
                    </a:p>
                  </a:txBody>
                  <a:tcPr/>
                </a:tc>
              </a:tr>
              <a:tr h="877651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See you soon!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Ne vedem in curand!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Iki pasimatymo!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Görüşmek üzere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dirty="0" smtClean="0"/>
                        <a:t>Até breve</a:t>
                      </a:r>
                      <a:endParaRPr lang="ro-RO" sz="1800" dirty="0"/>
                    </a:p>
                  </a:txBody>
                  <a:tcPr/>
                </a:tc>
              </a:tr>
              <a:tr h="683164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Have a nice day!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O zi</a:t>
                      </a:r>
                      <a:r>
                        <a:rPr lang="ro-RO" sz="1800" baseline="0" dirty="0" smtClean="0"/>
                        <a:t> buna!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Geros dienos!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İyi günler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dirty="0" smtClean="0"/>
                        <a:t>Bom dia</a:t>
                      </a:r>
                      <a:endParaRPr lang="ro-RO" sz="1800" dirty="0"/>
                    </a:p>
                  </a:txBody>
                  <a:tcPr/>
                </a:tc>
              </a:tr>
              <a:tr h="614356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All the best</a:t>
                      </a:r>
                      <a:r>
                        <a:rPr lang="ro-RO" sz="1800" baseline="0" dirty="0" smtClean="0"/>
                        <a:t> 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Toate</a:t>
                      </a:r>
                      <a:r>
                        <a:rPr lang="ro-RO" sz="1800" baseline="0" dirty="0" smtClean="0"/>
                        <a:t> cele bune 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Linkiu sėkmės!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En iyi dileklerimle</a:t>
                      </a:r>
                      <a:endParaRPr lang="ro-R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dirty="0" smtClean="0"/>
                        <a:t>Tudo do melhor</a:t>
                      </a:r>
                      <a:endParaRPr lang="ro-RO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" t="614" r="-594" b="7377"/>
          <a:stretch/>
        </p:blipFill>
        <p:spPr bwMode="auto">
          <a:xfrm>
            <a:off x="7554090" y="1"/>
            <a:ext cx="158991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257084"/>
      </p:ext>
    </p:extLst>
  </p:cSld>
  <p:clrMapOvr>
    <a:masterClrMapping/>
  </p:clrMapOvr>
  <p:transition spd="slow" advTm="9769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548680"/>
          </a:xfrm>
        </p:spPr>
        <p:txBody>
          <a:bodyPr>
            <a:normAutofit fontScale="90000"/>
          </a:bodyPr>
          <a:lstStyle/>
          <a:p>
            <a:r>
              <a:rPr lang="ro-RO" sz="2000" u="sng" dirty="0" smtClean="0"/>
              <a:t>Introductions – Cum sa te prezinti</a:t>
            </a:r>
            <a:r>
              <a:rPr lang="lt-LT" sz="2000" u="sng" dirty="0" smtClean="0"/>
              <a:t> – Prisistatymas </a:t>
            </a:r>
            <a:r>
              <a:rPr lang="lt-LT" sz="2000" u="sng" dirty="0" smtClean="0"/>
              <a:t>–</a:t>
            </a:r>
            <a:r>
              <a:rPr lang="tr-TR" sz="2000" u="sng" dirty="0" smtClean="0"/>
              <a:t>Tanışmalar</a:t>
            </a:r>
            <a:r>
              <a:rPr lang="pt-PT" sz="2000" u="sng" dirty="0" smtClean="0"/>
              <a:t> – Apresentações </a:t>
            </a:r>
            <a:r>
              <a:rPr lang="lt-LT" sz="2000" u="sng" dirty="0" smtClean="0"/>
              <a:t> </a:t>
            </a:r>
            <a:endParaRPr lang="ro-RO" sz="20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623560"/>
              </p:ext>
            </p:extLst>
          </p:nvPr>
        </p:nvGraphicFramePr>
        <p:xfrm>
          <a:off x="179512" y="613924"/>
          <a:ext cx="8964488" cy="64898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78551"/>
                <a:gridCol w="2162758"/>
                <a:gridCol w="1883693"/>
                <a:gridCol w="1465094"/>
                <a:gridCol w="1674392"/>
              </a:tblGrid>
              <a:tr h="0"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English 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Romanian 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Lithuanian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Turkish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Portuguese</a:t>
                      </a:r>
                      <a:endParaRPr lang="ro-RO" sz="1600" dirty="0"/>
                    </a:p>
                  </a:txBody>
                  <a:tcPr/>
                </a:tc>
              </a:tr>
              <a:tr h="625808"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What</a:t>
                      </a:r>
                      <a:r>
                        <a:rPr lang="ro-RO" sz="1600" dirty="0" smtClean="0">
                          <a:effectLst/>
                        </a:rPr>
                        <a:t>'</a:t>
                      </a:r>
                      <a:r>
                        <a:rPr lang="ro-RO" sz="1600" dirty="0" smtClean="0"/>
                        <a:t>s </a:t>
                      </a:r>
                      <a:r>
                        <a:rPr lang="ro-RO" sz="1600" dirty="0" smtClean="0"/>
                        <a:t>your name 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Cum te</a:t>
                      </a:r>
                      <a:r>
                        <a:rPr lang="ro-RO" sz="1600" baseline="0" dirty="0" smtClean="0"/>
                        <a:t> numesti 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Koks</a:t>
                      </a:r>
                      <a:r>
                        <a:rPr lang="lt-LT" sz="1600" baseline="0" dirty="0" smtClean="0"/>
                        <a:t> tavo vardas?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Adın ne?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Qual é o teu nome?</a:t>
                      </a:r>
                    </a:p>
                  </a:txBody>
                  <a:tcPr/>
                </a:tc>
              </a:tr>
              <a:tr h="625808"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My</a:t>
                      </a:r>
                      <a:r>
                        <a:rPr lang="ro-RO" sz="1600" baseline="0" dirty="0" smtClean="0"/>
                        <a:t> name is ...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Ma numesc ...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Mano vardas yra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Adım…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O meu nome é…</a:t>
                      </a:r>
                    </a:p>
                  </a:txBody>
                  <a:tcPr/>
                </a:tc>
              </a:tr>
              <a:tr h="716438"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How old are you 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Cati ani ai 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Kiek tau metų?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Kaç yaşındasın?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Que idade tens?</a:t>
                      </a:r>
                    </a:p>
                  </a:txBody>
                  <a:tcPr/>
                </a:tc>
              </a:tr>
              <a:tr h="357605"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I </a:t>
                      </a:r>
                      <a:r>
                        <a:rPr lang="pt-PT" sz="1600" dirty="0" smtClean="0"/>
                        <a:t>a</a:t>
                      </a:r>
                      <a:r>
                        <a:rPr lang="ro-RO" sz="1600" dirty="0" smtClean="0"/>
                        <a:t>m </a:t>
                      </a:r>
                      <a:r>
                        <a:rPr lang="ro-RO" sz="1600" dirty="0" smtClean="0"/>
                        <a:t>...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Eu am ...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Man.....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Ben..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Eu sou…</a:t>
                      </a:r>
                    </a:p>
                  </a:txBody>
                  <a:tcPr/>
                </a:tc>
              </a:tr>
              <a:tr h="1162215"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Nice to meet you !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Incantat de cunostiinta !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Malonu susipažinti!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Tanıştığımıza memnun oldum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Prazer em conhecer-te!</a:t>
                      </a:r>
                    </a:p>
                    <a:p>
                      <a:endParaRPr lang="ro-RO" sz="1600" dirty="0"/>
                    </a:p>
                  </a:txBody>
                  <a:tcPr/>
                </a:tc>
              </a:tr>
              <a:tr h="625808"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Where are you</a:t>
                      </a:r>
                      <a:r>
                        <a:rPr lang="ro-RO" sz="1600" baseline="0" dirty="0" smtClean="0"/>
                        <a:t> from 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De</a:t>
                      </a:r>
                      <a:r>
                        <a:rPr lang="ro-RO" sz="1600" baseline="0" dirty="0" smtClean="0"/>
                        <a:t> unde esti 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Iš kur tu esi?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Nerelisin?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De onde és?</a:t>
                      </a:r>
                    </a:p>
                    <a:p>
                      <a:endParaRPr lang="ro-RO" sz="1600" dirty="0"/>
                    </a:p>
                  </a:txBody>
                  <a:tcPr/>
                </a:tc>
              </a:tr>
              <a:tr h="501507"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I</a:t>
                      </a:r>
                      <a:r>
                        <a:rPr lang="ro-RO" sz="1600" dirty="0" smtClean="0">
                          <a:effectLst/>
                        </a:rPr>
                        <a:t>'</a:t>
                      </a:r>
                      <a:r>
                        <a:rPr lang="ro-RO" sz="1600" dirty="0" smtClean="0"/>
                        <a:t>m </a:t>
                      </a:r>
                      <a:r>
                        <a:rPr lang="ro-RO" sz="1600" dirty="0" smtClean="0"/>
                        <a:t>from ...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Sunt din ...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Aš esu iš ...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Ben..</a:t>
                      </a:r>
                      <a:r>
                        <a:rPr lang="tr-TR" sz="1600" dirty="0" err="1" smtClean="0"/>
                        <a:t>luyum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Sou de…</a:t>
                      </a:r>
                    </a:p>
                  </a:txBody>
                  <a:tcPr/>
                </a:tc>
              </a:tr>
              <a:tr h="716438"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Do you like here 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Iti place aici</a:t>
                      </a:r>
                      <a:r>
                        <a:rPr lang="ro-RO" sz="1600" baseline="0" dirty="0" smtClean="0"/>
                        <a:t> 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Ar tau čia</a:t>
                      </a:r>
                      <a:r>
                        <a:rPr lang="lt-LT" sz="1600" baseline="0" dirty="0" smtClean="0"/>
                        <a:t> patinka?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Burayı sevdin mi?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Gostas daqui?</a:t>
                      </a:r>
                    </a:p>
                    <a:p>
                      <a:endParaRPr lang="ro-RO" sz="1600" dirty="0"/>
                    </a:p>
                  </a:txBody>
                  <a:tcPr/>
                </a:tc>
              </a:tr>
              <a:tr h="625808"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I like it a lot !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Imi place foarte mult !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Man</a:t>
                      </a:r>
                      <a:r>
                        <a:rPr lang="lt-LT" sz="1600" baseline="0" dirty="0" smtClean="0"/>
                        <a:t> čia labai patinka.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Çok sevdim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Eu gosto muito!</a:t>
                      </a:r>
                    </a:p>
                    <a:p>
                      <a:endParaRPr lang="ro-RO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39011"/>
      </p:ext>
    </p:extLst>
  </p:cSld>
  <p:clrMapOvr>
    <a:masterClrMapping/>
  </p:clrMapOvr>
  <p:transition spd="slow" advTm="10085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60648"/>
            <a:ext cx="6929487" cy="1143008"/>
          </a:xfrm>
        </p:spPr>
        <p:txBody>
          <a:bodyPr>
            <a:normAutofit/>
          </a:bodyPr>
          <a:lstStyle/>
          <a:p>
            <a:r>
              <a:rPr lang="ro-RO" sz="1800" u="sng" dirty="0" smtClean="0">
                <a:latin typeface="+mn-lt"/>
              </a:rPr>
              <a:t>Words related to place/Time expressions – Cuvinte care exprima locul/timpul</a:t>
            </a:r>
            <a:r>
              <a:rPr lang="lt-LT" sz="1800" u="sng" dirty="0" smtClean="0">
                <a:latin typeface="+mn-lt"/>
              </a:rPr>
              <a:t> – Vieta ir laikas –</a:t>
            </a:r>
            <a:r>
              <a:rPr lang="tr-TR" sz="1800" u="sng" dirty="0" smtClean="0">
                <a:latin typeface="+mn-lt"/>
              </a:rPr>
              <a:t>Zaman </a:t>
            </a:r>
            <a:r>
              <a:rPr lang="tr-TR" sz="1800" u="sng" dirty="0" smtClean="0">
                <a:latin typeface="+mn-lt"/>
              </a:rPr>
              <a:t>zarfları</a:t>
            </a:r>
            <a:r>
              <a:rPr lang="pt-PT" sz="1800" u="sng" dirty="0">
                <a:latin typeface="+mn-lt"/>
              </a:rPr>
              <a:t> </a:t>
            </a:r>
            <a:r>
              <a:rPr lang="pt-PT" sz="1800" u="sng" dirty="0" smtClean="0">
                <a:latin typeface="+mn-lt"/>
              </a:rPr>
              <a:t>– Expressões de lugar e de tempo</a:t>
            </a:r>
            <a:r>
              <a:rPr lang="lt-LT" sz="1800" u="sng" dirty="0" smtClean="0">
                <a:latin typeface="+mn-lt"/>
              </a:rPr>
              <a:t> </a:t>
            </a:r>
            <a:endParaRPr lang="ro-RO" sz="1800" u="sng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424772"/>
              </p:ext>
            </p:extLst>
          </p:nvPr>
        </p:nvGraphicFramePr>
        <p:xfrm>
          <a:off x="179514" y="1484784"/>
          <a:ext cx="8750191" cy="5617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2497"/>
                <a:gridCol w="1501899"/>
                <a:gridCol w="1958999"/>
                <a:gridCol w="1828398"/>
                <a:gridCol w="1828398"/>
              </a:tblGrid>
              <a:tr h="441455">
                <a:tc>
                  <a:txBody>
                    <a:bodyPr/>
                    <a:lstStyle/>
                    <a:p>
                      <a:r>
                        <a:rPr lang="ro-RO" dirty="0" smtClean="0"/>
                        <a:t>English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Romanian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Lithuanian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Turkish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Portuguese</a:t>
                      </a:r>
                      <a:endParaRPr lang="ro-RO" dirty="0"/>
                    </a:p>
                  </a:txBody>
                  <a:tcPr/>
                </a:tc>
              </a:tr>
              <a:tr h="321219">
                <a:tc>
                  <a:txBody>
                    <a:bodyPr/>
                    <a:lstStyle/>
                    <a:p>
                      <a:r>
                        <a:rPr lang="ro-RO" dirty="0" smtClean="0"/>
                        <a:t>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Aici</a:t>
                      </a:r>
                      <a:r>
                        <a:rPr lang="ro-RO" baseline="0" dirty="0" smtClean="0"/>
                        <a:t>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Čia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Burada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dirty="0" smtClean="0"/>
                        <a:t>Aqui</a:t>
                      </a:r>
                      <a:endParaRPr lang="ro-RO" dirty="0"/>
                    </a:p>
                  </a:txBody>
                  <a:tcPr/>
                </a:tc>
              </a:tr>
              <a:tr h="321219">
                <a:tc>
                  <a:txBody>
                    <a:bodyPr/>
                    <a:lstStyle/>
                    <a:p>
                      <a:r>
                        <a:rPr lang="ro-RO" dirty="0" smtClean="0"/>
                        <a:t>There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Acolo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Ten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Orada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/>
                        <a:t>Lá</a:t>
                      </a:r>
                    </a:p>
                  </a:txBody>
                  <a:tcPr/>
                </a:tc>
              </a:tr>
              <a:tr h="441455">
                <a:tc>
                  <a:txBody>
                    <a:bodyPr/>
                    <a:lstStyle/>
                    <a:p>
                      <a:r>
                        <a:rPr lang="ro-RO" dirty="0" smtClean="0"/>
                        <a:t>Somewhere</a:t>
                      </a:r>
                      <a:r>
                        <a:rPr lang="ro-RO" baseline="0" dirty="0" smtClean="0"/>
                        <a:t>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Undeva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Kažkur</a:t>
                      </a:r>
                      <a:endParaRPr lang="ro-R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Bir yerlerde</a:t>
                      </a:r>
                      <a:endParaRPr lang="ro-R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/>
                        <a:t>Em algum lugar</a:t>
                      </a:r>
                    </a:p>
                  </a:txBody>
                  <a:tcPr/>
                </a:tc>
              </a:tr>
              <a:tr h="321219">
                <a:tc>
                  <a:txBody>
                    <a:bodyPr/>
                    <a:lstStyle/>
                    <a:p>
                      <a:r>
                        <a:rPr lang="ro-RO" dirty="0" smtClean="0"/>
                        <a:t>Yesterday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Ieri</a:t>
                      </a:r>
                      <a:r>
                        <a:rPr lang="ro-RO" baseline="0" dirty="0" smtClean="0"/>
                        <a:t>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Vakar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Dün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dirty="0" smtClean="0"/>
                        <a:t>Ontem</a:t>
                      </a:r>
                      <a:endParaRPr lang="ro-RO" dirty="0"/>
                    </a:p>
                  </a:txBody>
                  <a:tcPr/>
                </a:tc>
              </a:tr>
              <a:tr h="321219">
                <a:tc>
                  <a:txBody>
                    <a:bodyPr/>
                    <a:lstStyle/>
                    <a:p>
                      <a:r>
                        <a:rPr lang="ro-RO" dirty="0" smtClean="0"/>
                        <a:t>Today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Azi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Šiandien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Bugün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dirty="0" smtClean="0"/>
                        <a:t>Hoje</a:t>
                      </a:r>
                      <a:endParaRPr lang="ro-RO" dirty="0"/>
                    </a:p>
                  </a:txBody>
                  <a:tcPr/>
                </a:tc>
              </a:tr>
              <a:tr h="421465">
                <a:tc>
                  <a:txBody>
                    <a:bodyPr/>
                    <a:lstStyle/>
                    <a:p>
                      <a:r>
                        <a:rPr lang="ro-RO" dirty="0" smtClean="0"/>
                        <a:t>Tomorrow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Maine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Rytoj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Yarın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Amanhã</a:t>
                      </a:r>
                      <a:endParaRPr lang="ro-RO" dirty="0" smtClean="0"/>
                    </a:p>
                  </a:txBody>
                  <a:tcPr/>
                </a:tc>
              </a:tr>
              <a:tr h="630649">
                <a:tc>
                  <a:txBody>
                    <a:bodyPr/>
                    <a:lstStyle/>
                    <a:p>
                      <a:r>
                        <a:rPr lang="ro-RO" dirty="0" smtClean="0"/>
                        <a:t>Last week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Saptamana trecuta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Praėjusią</a:t>
                      </a:r>
                      <a:r>
                        <a:rPr lang="lt-LT" baseline="0" dirty="0" smtClean="0"/>
                        <a:t> savaitę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Geçen hafta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 semana passada</a:t>
                      </a:r>
                      <a:endParaRPr lang="ro-RO" dirty="0"/>
                    </a:p>
                  </a:txBody>
                  <a:tcPr/>
                </a:tc>
              </a:tr>
              <a:tr h="321219">
                <a:tc>
                  <a:txBody>
                    <a:bodyPr/>
                    <a:lstStyle/>
                    <a:p>
                      <a:r>
                        <a:rPr lang="ro-RO" dirty="0" smtClean="0"/>
                        <a:t>Month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Luna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Mėnuo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Ay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Mês</a:t>
                      </a:r>
                      <a:endParaRPr lang="ro-RO" dirty="0"/>
                    </a:p>
                  </a:txBody>
                  <a:tcPr/>
                </a:tc>
              </a:tr>
              <a:tr h="321219">
                <a:tc>
                  <a:txBody>
                    <a:bodyPr/>
                    <a:lstStyle/>
                    <a:p>
                      <a:r>
                        <a:rPr lang="ro-RO" dirty="0" smtClean="0"/>
                        <a:t>Year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An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Metai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Yıl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Ano</a:t>
                      </a:r>
                      <a:endParaRPr lang="ro-RO" dirty="0"/>
                    </a:p>
                  </a:txBody>
                  <a:tcPr/>
                </a:tc>
              </a:tr>
              <a:tr h="562133">
                <a:tc>
                  <a:txBody>
                    <a:bodyPr/>
                    <a:lstStyle/>
                    <a:p>
                      <a:r>
                        <a:rPr lang="ro-RO" dirty="0" smtClean="0"/>
                        <a:t>In</a:t>
                      </a:r>
                      <a:r>
                        <a:rPr lang="pt-PT" dirty="0" smtClean="0"/>
                        <a:t> a</a:t>
                      </a:r>
                      <a:r>
                        <a:rPr lang="ro-RO" dirty="0" smtClean="0"/>
                        <a:t> </a:t>
                      </a:r>
                      <a:r>
                        <a:rPr lang="ro-RO" dirty="0" smtClean="0"/>
                        <a:t>few minutes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In cateva minute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Po kelių minučių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Birkaç dakikada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Dentro de minutos</a:t>
                      </a:r>
                      <a:endParaRPr lang="ro-RO" dirty="0"/>
                    </a:p>
                  </a:txBody>
                  <a:tcPr/>
                </a:tc>
              </a:tr>
              <a:tr h="630649">
                <a:tc>
                  <a:txBody>
                    <a:bodyPr/>
                    <a:lstStyle/>
                    <a:p>
                      <a:r>
                        <a:rPr lang="ro-RO" dirty="0" smtClean="0"/>
                        <a:t>Next day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Ziua urmatoare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Kitą dieną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Ertesi gün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No próximo dia</a:t>
                      </a:r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7384"/>
            <a:ext cx="1549391" cy="1363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15002"/>
      </p:ext>
    </p:extLst>
  </p:cSld>
  <p:clrMapOvr>
    <a:masterClrMapping/>
  </p:clrMapOvr>
  <p:transition spd="slow" advTm="10018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637" y="0"/>
            <a:ext cx="7104364" cy="1357299"/>
          </a:xfrm>
        </p:spPr>
        <p:txBody>
          <a:bodyPr>
            <a:normAutofit/>
          </a:bodyPr>
          <a:lstStyle/>
          <a:p>
            <a:r>
              <a:rPr lang="ro-RO" sz="2000" u="sng" dirty="0" smtClean="0"/>
              <a:t>Expressing oppinions – Exprimari de opinii</a:t>
            </a:r>
            <a:r>
              <a:rPr lang="lt-LT" sz="2000" u="sng" dirty="0" smtClean="0"/>
              <a:t> – Nuomonė – </a:t>
            </a:r>
            <a:r>
              <a:rPr lang="tr-TR" sz="2000" u="sng" dirty="0" smtClean="0"/>
              <a:t>Fikir </a:t>
            </a:r>
            <a:r>
              <a:rPr lang="tr-TR" sz="2000" u="sng" dirty="0" smtClean="0"/>
              <a:t>söyleme</a:t>
            </a:r>
            <a:r>
              <a:rPr lang="pt-PT" sz="2000" u="sng" dirty="0" smtClean="0"/>
              <a:t> – Expressar opiniões</a:t>
            </a:r>
            <a:endParaRPr lang="ro-RO" sz="20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582985"/>
              </p:ext>
            </p:extLst>
          </p:nvPr>
        </p:nvGraphicFramePr>
        <p:xfrm>
          <a:off x="142338" y="1412776"/>
          <a:ext cx="9001661" cy="5445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686"/>
                <a:gridCol w="2024585"/>
                <a:gridCol w="1952278"/>
                <a:gridCol w="1518438"/>
                <a:gridCol w="1733674"/>
              </a:tblGrid>
              <a:tr h="450930">
                <a:tc>
                  <a:txBody>
                    <a:bodyPr/>
                    <a:lstStyle/>
                    <a:p>
                      <a:r>
                        <a:rPr lang="ro-RO" dirty="0" smtClean="0"/>
                        <a:t>English </a:t>
                      </a:r>
                      <a:endParaRPr lang="ro-R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Romanian</a:t>
                      </a:r>
                      <a:r>
                        <a:rPr lang="ro-RO" baseline="0" dirty="0" smtClean="0"/>
                        <a:t> </a:t>
                      </a:r>
                      <a:endParaRPr lang="ro-R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Lithuanian</a:t>
                      </a:r>
                      <a:endParaRPr lang="ro-R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Turkish</a:t>
                      </a:r>
                      <a:endParaRPr lang="ro-R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Portuguese</a:t>
                      </a:r>
                      <a:endParaRPr lang="ro-R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50930">
                <a:tc>
                  <a:txBody>
                    <a:bodyPr/>
                    <a:lstStyle/>
                    <a:p>
                      <a:r>
                        <a:rPr lang="ro-RO" dirty="0" smtClean="0"/>
                        <a:t>I agree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Sunt</a:t>
                      </a:r>
                      <a:r>
                        <a:rPr lang="ro-RO" baseline="0" dirty="0" smtClean="0"/>
                        <a:t> de acord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Aš sutinku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Katılıyorum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Estou de acordo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0025">
                <a:tc>
                  <a:txBody>
                    <a:bodyPr/>
                    <a:lstStyle/>
                    <a:p>
                      <a:r>
                        <a:rPr lang="ro-RO" dirty="0" smtClean="0"/>
                        <a:t>I disagree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Nu sunt de acord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Aš nesutinku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Katılmıyorum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Discordo 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</a:tr>
              <a:tr h="700025">
                <a:tc>
                  <a:txBody>
                    <a:bodyPr/>
                    <a:lstStyle/>
                    <a:p>
                      <a:r>
                        <a:rPr lang="ro-RO" dirty="0" smtClean="0"/>
                        <a:t>I </a:t>
                      </a:r>
                      <a:r>
                        <a:rPr lang="ro-RO" dirty="0" smtClean="0"/>
                        <a:t>don</a:t>
                      </a:r>
                      <a:r>
                        <a:rPr lang="ro-RO" dirty="0" smtClean="0">
                          <a:effectLst/>
                        </a:rPr>
                        <a:t>'</a:t>
                      </a:r>
                      <a:r>
                        <a:rPr lang="ro-RO" baseline="0" dirty="0" smtClean="0"/>
                        <a:t>t </a:t>
                      </a:r>
                      <a:r>
                        <a:rPr lang="ro-RO" baseline="0" dirty="0" smtClean="0"/>
                        <a:t>understand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Nu inteleg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Aš nesuprantu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Anlamadım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Não compreendo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0930">
                <a:tc>
                  <a:txBody>
                    <a:bodyPr/>
                    <a:lstStyle/>
                    <a:p>
                      <a:r>
                        <a:rPr lang="ro-RO" dirty="0" smtClean="0"/>
                        <a:t>I hope 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Sper 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Aš tikiuosi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Umarım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Espero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</a:tr>
              <a:tr h="450930">
                <a:tc>
                  <a:txBody>
                    <a:bodyPr/>
                    <a:lstStyle/>
                    <a:p>
                      <a:r>
                        <a:rPr lang="ro-RO" dirty="0" smtClean="0"/>
                        <a:t>That</a:t>
                      </a:r>
                      <a:r>
                        <a:rPr lang="ro-RO" dirty="0" smtClean="0">
                          <a:effectLst/>
                        </a:rPr>
                        <a:t>'</a:t>
                      </a:r>
                      <a:r>
                        <a:rPr lang="ro-RO" dirty="0" smtClean="0"/>
                        <a:t>s </a:t>
                      </a:r>
                      <a:r>
                        <a:rPr lang="ro-RO" dirty="0" smtClean="0"/>
                        <a:t>true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Este adevarat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Tiesa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 doğru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É verdade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0930">
                <a:tc>
                  <a:txBody>
                    <a:bodyPr/>
                    <a:lstStyle/>
                    <a:p>
                      <a:r>
                        <a:rPr lang="ro-RO" dirty="0" smtClean="0"/>
                        <a:t>You</a:t>
                      </a:r>
                      <a:r>
                        <a:rPr lang="ro-RO" dirty="0" smtClean="0">
                          <a:effectLst/>
                        </a:rPr>
                        <a:t>'</a:t>
                      </a:r>
                      <a:r>
                        <a:rPr lang="ro-RO" dirty="0" smtClean="0"/>
                        <a:t>re </a:t>
                      </a:r>
                      <a:r>
                        <a:rPr lang="ro-RO" dirty="0" smtClean="0"/>
                        <a:t>right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Ai dreptate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Tu teisus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Haklısın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Tens razão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</a:tr>
              <a:tr h="450930">
                <a:tc>
                  <a:txBody>
                    <a:bodyPr/>
                    <a:lstStyle/>
                    <a:p>
                      <a:r>
                        <a:rPr lang="ro-RO" dirty="0" smtClean="0"/>
                        <a:t>You</a:t>
                      </a:r>
                      <a:r>
                        <a:rPr lang="ro-RO" dirty="0" smtClean="0">
                          <a:effectLst/>
                        </a:rPr>
                        <a:t>'</a:t>
                      </a:r>
                      <a:r>
                        <a:rPr lang="ro-RO" dirty="0" smtClean="0"/>
                        <a:t>re </a:t>
                      </a:r>
                      <a:r>
                        <a:rPr lang="ro-RO" dirty="0" smtClean="0"/>
                        <a:t>wrong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Nu ai dreptate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Tu klysti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Yanlışın var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Estás errado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0025">
                <a:tc>
                  <a:txBody>
                    <a:bodyPr/>
                    <a:lstStyle/>
                    <a:p>
                      <a:r>
                        <a:rPr lang="ro-RO" dirty="0" smtClean="0"/>
                        <a:t>That</a:t>
                      </a:r>
                      <a:r>
                        <a:rPr lang="ro-RO" dirty="0" smtClean="0">
                          <a:effectLst/>
                        </a:rPr>
                        <a:t>'</a:t>
                      </a:r>
                      <a:r>
                        <a:rPr lang="ro-RO" dirty="0" smtClean="0"/>
                        <a:t>s </a:t>
                      </a:r>
                      <a:r>
                        <a:rPr lang="ro-RO" dirty="0" smtClean="0"/>
                        <a:t>funny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Este amuzant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Juokinga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 eğlenceli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É engraçado</a:t>
                      </a:r>
                      <a:endParaRPr lang="ro-RO" dirty="0"/>
                    </a:p>
                  </a:txBody>
                  <a:tcPr>
                    <a:solidFill>
                      <a:srgbClr val="DBF5F9"/>
                    </a:solidFill>
                  </a:tcPr>
                </a:tc>
              </a:tr>
              <a:tr h="450930">
                <a:tc>
                  <a:txBody>
                    <a:bodyPr/>
                    <a:lstStyle/>
                    <a:p>
                      <a:r>
                        <a:rPr lang="ro-RO" dirty="0" smtClean="0"/>
                        <a:t>Yes /no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Da/nu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Taip/Ne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Sim/não</a:t>
                      </a:r>
                      <a:endParaRPr lang="ro-R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11" y="189123"/>
            <a:ext cx="1339103" cy="1151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719065"/>
      </p:ext>
    </p:extLst>
  </p:cSld>
  <p:clrMapOvr>
    <a:masterClrMapping/>
  </p:clrMapOvr>
  <p:transition spd="slow" advTm="10081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9"/>
            <a:ext cx="7814673" cy="642941"/>
          </a:xfrm>
        </p:spPr>
        <p:txBody>
          <a:bodyPr>
            <a:normAutofit fontScale="90000"/>
          </a:bodyPr>
          <a:lstStyle/>
          <a:p>
            <a:r>
              <a:rPr lang="ro-RO" sz="2000" u="sng" dirty="0" smtClean="0"/>
              <a:t>At restaurant – La restaurant</a:t>
            </a:r>
            <a:r>
              <a:rPr lang="lt-LT" sz="2000" u="sng" dirty="0" smtClean="0"/>
              <a:t> – Restorane-</a:t>
            </a:r>
            <a:r>
              <a:rPr lang="tr-TR" sz="2000" u="sng" dirty="0" smtClean="0"/>
              <a:t>Restorantta</a:t>
            </a:r>
            <a:r>
              <a:rPr lang="pt-PT" sz="2000" u="sng" dirty="0" smtClean="0"/>
              <a:t> – No restaurante</a:t>
            </a:r>
            <a:r>
              <a:rPr lang="lt-LT" sz="2000" u="sng" dirty="0" smtClean="0"/>
              <a:t> </a:t>
            </a:r>
            <a:endParaRPr lang="ro-RO" sz="20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128158"/>
              </p:ext>
            </p:extLst>
          </p:nvPr>
        </p:nvGraphicFramePr>
        <p:xfrm>
          <a:off x="285720" y="928671"/>
          <a:ext cx="8858280" cy="57925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01619"/>
                <a:gridCol w="2104786"/>
                <a:gridCol w="1520123"/>
                <a:gridCol w="1665876"/>
                <a:gridCol w="1665876"/>
              </a:tblGrid>
              <a:tr h="336858">
                <a:tc>
                  <a:txBody>
                    <a:bodyPr/>
                    <a:lstStyle/>
                    <a:p>
                      <a:r>
                        <a:rPr lang="ro-RO" dirty="0" smtClean="0"/>
                        <a:t>English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Romanian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Lithuanian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Turkish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Portuguese</a:t>
                      </a:r>
                      <a:endParaRPr lang="ro-RO" sz="1400" dirty="0"/>
                    </a:p>
                  </a:txBody>
                  <a:tcPr/>
                </a:tc>
              </a:tr>
              <a:tr h="716085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Do</a:t>
                      </a:r>
                      <a:r>
                        <a:rPr lang="ro-RO" sz="1400" baseline="0" dirty="0" smtClean="0"/>
                        <a:t> you have any free tables ?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Aveti</a:t>
                      </a:r>
                      <a:r>
                        <a:rPr lang="ro-RO" sz="1400" baseline="0" dirty="0" smtClean="0"/>
                        <a:t> vreo masa libera ?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Ar turite laisvų staliukų?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Boş</a:t>
                      </a:r>
                      <a:r>
                        <a:rPr lang="tr-TR" sz="1400" baseline="0" dirty="0" smtClean="0"/>
                        <a:t> masanız var mı?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Tem alguma mesa livre?</a:t>
                      </a:r>
                      <a:endParaRPr lang="ro-RO" sz="1400" dirty="0"/>
                    </a:p>
                  </a:txBody>
                  <a:tcPr/>
                </a:tc>
              </a:tr>
              <a:tr h="501259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Enjoy</a:t>
                      </a:r>
                      <a:r>
                        <a:rPr lang="ro-RO" sz="1400" baseline="0" dirty="0" smtClean="0"/>
                        <a:t> your meal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Pofta buna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Skanaus!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Afiyet olsun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Bom proveito!</a:t>
                      </a:r>
                      <a:endParaRPr lang="ro-RO" sz="1400" dirty="0"/>
                    </a:p>
                  </a:txBody>
                  <a:tcPr/>
                </a:tc>
              </a:tr>
              <a:tr h="716085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Could I see the menu , please</a:t>
                      </a:r>
                      <a:r>
                        <a:rPr lang="ro-RO" sz="1400" baseline="0" dirty="0" smtClean="0"/>
                        <a:t> ?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As putea sa vad meniul</a:t>
                      </a:r>
                      <a:r>
                        <a:rPr lang="ro-RO" sz="1400" baseline="0" dirty="0" smtClean="0"/>
                        <a:t> , va rog ?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Ar</a:t>
                      </a:r>
                      <a:r>
                        <a:rPr lang="lt-LT" sz="1400" baseline="0" dirty="0" smtClean="0"/>
                        <a:t> galiu gauti meniu, prašau?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Menüyü görebilir miyim lütfen?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Posso</a:t>
                      </a:r>
                      <a:r>
                        <a:rPr lang="pt-PT" sz="1400" baseline="0" dirty="0" smtClean="0"/>
                        <a:t> ver a ementa, se faz favor?</a:t>
                      </a:r>
                      <a:endParaRPr lang="ro-RO" sz="1400" dirty="0"/>
                    </a:p>
                  </a:txBody>
                  <a:tcPr/>
                </a:tc>
              </a:tr>
              <a:tr h="501259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I</a:t>
                      </a:r>
                      <a:r>
                        <a:rPr lang="ro-RO" sz="1400" dirty="0" smtClean="0">
                          <a:effectLst/>
                        </a:rPr>
                        <a:t>'</a:t>
                      </a:r>
                      <a:r>
                        <a:rPr lang="ro-RO" sz="1400" dirty="0" smtClean="0"/>
                        <a:t>l</a:t>
                      </a:r>
                      <a:r>
                        <a:rPr lang="pt-PT" sz="1400" dirty="0" smtClean="0"/>
                        <a:t>l</a:t>
                      </a:r>
                      <a:r>
                        <a:rPr lang="ro-RO" sz="1400" dirty="0" smtClean="0"/>
                        <a:t> </a:t>
                      </a:r>
                      <a:r>
                        <a:rPr lang="ro-RO" sz="1400" dirty="0" smtClean="0"/>
                        <a:t>take this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Voi servi aceasta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Aš paimsiu!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Bunu istiyorum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Vou escolher isto.</a:t>
                      </a:r>
                      <a:endParaRPr lang="ro-RO" sz="1400" dirty="0"/>
                    </a:p>
                  </a:txBody>
                  <a:tcPr/>
                </a:tc>
              </a:tr>
              <a:tr h="501259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That was delicious!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A fost delicios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Labai skanu!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Çok lezzetliydi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Estava delicioso!</a:t>
                      </a:r>
                      <a:endParaRPr lang="ro-RO" sz="1400" dirty="0"/>
                    </a:p>
                  </a:txBody>
                  <a:tcPr/>
                </a:tc>
              </a:tr>
              <a:tr h="501259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The</a:t>
                      </a:r>
                      <a:r>
                        <a:rPr lang="ro-RO" sz="1400" baseline="0" dirty="0" smtClean="0"/>
                        <a:t> bill, please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Nota , va</a:t>
                      </a:r>
                      <a:r>
                        <a:rPr lang="ro-RO" sz="1400" baseline="0" dirty="0" smtClean="0"/>
                        <a:t> rog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Prašom sąskaitą!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Hesap, lütfen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conta, se faz favor!</a:t>
                      </a:r>
                      <a:endParaRPr lang="ro-RO" sz="1400" dirty="0"/>
                    </a:p>
                  </a:txBody>
                  <a:tcPr/>
                </a:tc>
              </a:tr>
              <a:tr h="716085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Could</a:t>
                      </a:r>
                      <a:r>
                        <a:rPr lang="ro-RO" sz="1400" baseline="0" dirty="0" smtClean="0"/>
                        <a:t> we have more bread ?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Puteti sa ne mai aduceti paine</a:t>
                      </a:r>
                      <a:r>
                        <a:rPr lang="ro-RO" sz="1400" baseline="0" dirty="0" smtClean="0"/>
                        <a:t> ?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Ar galima dar gauti duonos?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Biraz daha ekmek alabilir miyim?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Pode trazer mais pão?</a:t>
                      </a:r>
                      <a:endParaRPr lang="ro-RO" sz="1400" dirty="0"/>
                    </a:p>
                  </a:txBody>
                  <a:tcPr/>
                </a:tc>
              </a:tr>
              <a:tr h="336858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Bottle of</a:t>
                      </a:r>
                      <a:r>
                        <a:rPr lang="ro-RO" sz="1400" baseline="0" dirty="0" smtClean="0"/>
                        <a:t> water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Sticla de apa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Butelis</a:t>
                      </a:r>
                      <a:r>
                        <a:rPr lang="lt-LT" sz="1400" baseline="0" dirty="0" smtClean="0"/>
                        <a:t> vandens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Bir şişe su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Uma garrafa de água.</a:t>
                      </a:r>
                      <a:endParaRPr lang="ro-RO" sz="1400" dirty="0"/>
                    </a:p>
                  </a:txBody>
                  <a:tcPr/>
                </a:tc>
              </a:tr>
              <a:tr h="336858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Steak 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Friptura 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Kepsnys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Biftek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Bife</a:t>
                      </a:r>
                      <a:endParaRPr lang="ro-RO" sz="1400" dirty="0"/>
                    </a:p>
                  </a:txBody>
                  <a:tcPr/>
                </a:tc>
              </a:tr>
              <a:tr h="336858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Soup 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Supa 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Sriuba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Çorba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Sopa</a:t>
                      </a:r>
                      <a:endParaRPr lang="ro-RO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86" y="0"/>
            <a:ext cx="1214414" cy="78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672793"/>
      </p:ext>
    </p:extLst>
  </p:cSld>
  <p:clrMapOvr>
    <a:masterClrMapping/>
  </p:clrMapOvr>
  <p:transition spd="slow" advTm="10183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14291"/>
            <a:ext cx="6348640" cy="928694"/>
          </a:xfrm>
        </p:spPr>
        <p:txBody>
          <a:bodyPr>
            <a:normAutofit fontScale="90000"/>
          </a:bodyPr>
          <a:lstStyle/>
          <a:p>
            <a:r>
              <a:rPr lang="ro-RO" sz="1800" u="sng" dirty="0" smtClean="0"/>
              <a:t>Congratulations</a:t>
            </a:r>
            <a:r>
              <a:rPr lang="pt-PT" sz="1800" u="sng" dirty="0" smtClean="0"/>
              <a:t> / </a:t>
            </a:r>
            <a:r>
              <a:rPr lang="pt-PT" sz="1800" u="sng" dirty="0" err="1" smtClean="0"/>
              <a:t>apologising</a:t>
            </a:r>
            <a:r>
              <a:rPr lang="ro-RO" sz="1800" u="sng" dirty="0" smtClean="0"/>
              <a:t> </a:t>
            </a:r>
            <a:r>
              <a:rPr lang="ro-RO" sz="1800" u="sng" dirty="0" smtClean="0"/>
              <a:t>– Felicitari</a:t>
            </a:r>
            <a:r>
              <a:rPr lang="lt-LT" sz="1800" u="sng" dirty="0" smtClean="0"/>
              <a:t>; </a:t>
            </a:r>
            <a:r>
              <a:rPr lang="ro-RO" sz="1800" u="sng" dirty="0" smtClean="0"/>
              <a:t>Thanks and apologies – Multumiri si scuze </a:t>
            </a:r>
            <a:r>
              <a:rPr lang="lt-LT" sz="1800" u="sng" dirty="0" smtClean="0"/>
              <a:t> - Sveikinti, dėkoti, atsiprašyti –</a:t>
            </a:r>
            <a:r>
              <a:rPr lang="tr-TR" sz="1800" u="sng" dirty="0" smtClean="0"/>
              <a:t>Tebrik-Teşekkür-Özür</a:t>
            </a:r>
            <a:r>
              <a:rPr lang="pt-PT" sz="1800" u="sng" dirty="0" smtClean="0"/>
              <a:t> – Felicitações / desculpas</a:t>
            </a:r>
            <a:endParaRPr lang="ro-RO" sz="18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978041"/>
              </p:ext>
            </p:extLst>
          </p:nvPr>
        </p:nvGraphicFramePr>
        <p:xfrm>
          <a:off x="179512" y="1279480"/>
          <a:ext cx="8786842" cy="4815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72208"/>
                <a:gridCol w="1656184"/>
                <a:gridCol w="1944216"/>
                <a:gridCol w="1728192"/>
                <a:gridCol w="1586042"/>
              </a:tblGrid>
              <a:tr h="370840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English 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Romanian</a:t>
                      </a:r>
                      <a:r>
                        <a:rPr lang="ro-RO" sz="1400" baseline="0" dirty="0" smtClean="0"/>
                        <a:t> 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Lithuanian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Turkish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Portuguese</a:t>
                      </a:r>
                      <a:endParaRPr lang="ro-R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Well done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Foarte bine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Puiku!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Aferin 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Bem feito!</a:t>
                      </a:r>
                      <a:endParaRPr lang="ro-R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Good luck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Mult noroc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Sėkmės!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Bol şanslar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Boa sorte!</a:t>
                      </a:r>
                      <a:endParaRPr lang="ro-R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Congratulations </a:t>
                      </a:r>
                      <a:r>
                        <a:rPr lang="pt-PT" sz="1400" dirty="0" smtClean="0"/>
                        <a:t>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Felicitari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Sveikinu!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Tebrikler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Parabéns!</a:t>
                      </a:r>
                      <a:endParaRPr lang="ro-R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Happy</a:t>
                      </a:r>
                      <a:r>
                        <a:rPr lang="ro-RO" sz="1400" baseline="0" dirty="0" smtClean="0"/>
                        <a:t> birthday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La</a:t>
                      </a:r>
                      <a:r>
                        <a:rPr lang="ro-RO" sz="1400" baseline="0" dirty="0" smtClean="0"/>
                        <a:t> multi ani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Su gimtadieniu!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İyiki</a:t>
                      </a:r>
                      <a:r>
                        <a:rPr lang="tr-TR" sz="1400" dirty="0" smtClean="0"/>
                        <a:t> doğdun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Feliz aniversário!</a:t>
                      </a:r>
                      <a:endParaRPr lang="ro-R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Happy</a:t>
                      </a:r>
                      <a:r>
                        <a:rPr lang="ro-RO" sz="1400" baseline="0" dirty="0" smtClean="0"/>
                        <a:t> New </a:t>
                      </a:r>
                      <a:r>
                        <a:rPr lang="ro-RO" sz="1400" baseline="0" dirty="0" smtClean="0"/>
                        <a:t>Year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ro-RO" sz="1400" baseline="0" dirty="0" smtClean="0"/>
                        <a:t>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An Nou</a:t>
                      </a:r>
                      <a:r>
                        <a:rPr lang="ro-RO" sz="1400" baseline="0" dirty="0" smtClean="0"/>
                        <a:t> fericit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Su Naujais Metais!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Mutlu yıllar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Feliz Ano Novo!</a:t>
                      </a:r>
                      <a:endParaRPr lang="ro-R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Happy Easter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Paste fericit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Linksmų Šventų Velykų!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Mutlu Paskalyalar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Páscoa feliz!</a:t>
                      </a:r>
                      <a:endParaRPr lang="ro-R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Merry Christmas</a:t>
                      </a:r>
                      <a:r>
                        <a:rPr lang="ro-RO" sz="1400" baseline="0" dirty="0" smtClean="0"/>
                        <a:t>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Craciun fericit 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Linksmų</a:t>
                      </a:r>
                      <a:r>
                        <a:rPr lang="lt-LT" sz="1400" baseline="0" dirty="0" smtClean="0"/>
                        <a:t> Šventų Kalėdų!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Mutlu Noeller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Feliz Natal!</a:t>
                      </a:r>
                      <a:endParaRPr lang="ro-R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Thanks for ...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Multumesc pentru</a:t>
                      </a:r>
                      <a:r>
                        <a:rPr lang="ro-RO" sz="1400" baseline="0" dirty="0" smtClean="0"/>
                        <a:t> ...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Ačiū už.....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…için</a:t>
                      </a:r>
                      <a:r>
                        <a:rPr lang="tr-TR" sz="1400" baseline="0" dirty="0" smtClean="0"/>
                        <a:t> teşekkürler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Obrigado/a por…</a:t>
                      </a:r>
                      <a:endParaRPr lang="ro-R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I</a:t>
                      </a:r>
                      <a:r>
                        <a:rPr lang="ro-RO" sz="1400" dirty="0" smtClean="0">
                          <a:effectLst/>
                        </a:rPr>
                        <a:t>'</a:t>
                      </a:r>
                      <a:r>
                        <a:rPr lang="ro-RO" sz="1400" baseline="0" dirty="0" smtClean="0"/>
                        <a:t> m sorry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Imi cer scuze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Atsiprašau.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Üzgünüm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Peço desculpa</a:t>
                      </a:r>
                      <a:endParaRPr lang="ro-R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Sorry I</a:t>
                      </a:r>
                      <a:r>
                        <a:rPr lang="ro-RO" sz="1400" dirty="0" smtClean="0">
                          <a:effectLst/>
                        </a:rPr>
                        <a:t>'</a:t>
                      </a:r>
                      <a:r>
                        <a:rPr lang="ro-RO" sz="1400" dirty="0" smtClean="0"/>
                        <a:t> m late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/>
                        <a:t>Imi cer scuze de intarziere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Atsiprašau už vėlavimą. 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Geç kaldığım için</a:t>
                      </a:r>
                      <a:r>
                        <a:rPr lang="tr-TR" sz="1400" baseline="0" dirty="0" smtClean="0"/>
                        <a:t> özür dilerim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Desculpe(m) o atraso</a:t>
                      </a:r>
                      <a:endParaRPr lang="ro-RO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-99392"/>
            <a:ext cx="1331640" cy="1218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7182"/>
      </p:ext>
    </p:extLst>
  </p:cSld>
  <p:clrMapOvr>
    <a:masterClrMapping/>
  </p:clrMapOvr>
  <p:transition spd="slow" advTm="9709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7125113" cy="924475"/>
          </a:xfrm>
        </p:spPr>
        <p:txBody>
          <a:bodyPr>
            <a:normAutofit/>
          </a:bodyPr>
          <a:lstStyle/>
          <a:p>
            <a:r>
              <a:rPr lang="ro-RO" sz="1800" u="sng" dirty="0" smtClean="0"/>
              <a:t>Common questions – Intrebari uzuale</a:t>
            </a:r>
            <a:r>
              <a:rPr lang="lt-LT" sz="1800" u="sng" dirty="0" smtClean="0"/>
              <a:t> – Klausimai –</a:t>
            </a:r>
            <a:r>
              <a:rPr lang="tr-TR" sz="1800" u="sng" dirty="0" smtClean="0"/>
              <a:t> Yaygın sorular</a:t>
            </a:r>
            <a:r>
              <a:rPr lang="lt-LT" sz="1800" u="sng" dirty="0" smtClean="0"/>
              <a:t> </a:t>
            </a:r>
            <a:r>
              <a:rPr lang="pt-PT" sz="1800" u="sng" dirty="0" smtClean="0"/>
              <a:t>– Perguntas comuns</a:t>
            </a:r>
            <a:endParaRPr lang="ro-RO" sz="18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226826"/>
              </p:ext>
            </p:extLst>
          </p:nvPr>
        </p:nvGraphicFramePr>
        <p:xfrm>
          <a:off x="72006" y="1832853"/>
          <a:ext cx="9036498" cy="5174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047"/>
                <a:gridCol w="2105687"/>
                <a:gridCol w="1579266"/>
                <a:gridCol w="1696249"/>
                <a:gridCol w="1696249"/>
              </a:tblGrid>
              <a:tr h="378053">
                <a:tc>
                  <a:txBody>
                    <a:bodyPr/>
                    <a:lstStyle/>
                    <a:p>
                      <a:r>
                        <a:rPr lang="ro-RO" dirty="0" smtClean="0"/>
                        <a:t>English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Romanian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Lithuanian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Turkish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Portuguese</a:t>
                      </a:r>
                      <a:endParaRPr lang="ro-RO" dirty="0"/>
                    </a:p>
                  </a:txBody>
                  <a:tcPr/>
                </a:tc>
              </a:tr>
              <a:tr h="662018">
                <a:tc>
                  <a:txBody>
                    <a:bodyPr/>
                    <a:lstStyle/>
                    <a:p>
                      <a:r>
                        <a:rPr lang="ro-RO" dirty="0" smtClean="0"/>
                        <a:t>Where are you?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Unde esti?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Kur tu esi?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Neredesin?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Onde estás?</a:t>
                      </a:r>
                      <a:endParaRPr lang="ro-RO" dirty="0"/>
                    </a:p>
                  </a:txBody>
                  <a:tcPr/>
                </a:tc>
              </a:tr>
              <a:tr h="383303">
                <a:tc>
                  <a:txBody>
                    <a:bodyPr/>
                    <a:lstStyle/>
                    <a:p>
                      <a:r>
                        <a:rPr lang="ro-RO" dirty="0" smtClean="0"/>
                        <a:t>What</a:t>
                      </a:r>
                      <a:r>
                        <a:rPr lang="pt-PT" dirty="0" smtClean="0"/>
                        <a:t>’</a:t>
                      </a:r>
                      <a:r>
                        <a:rPr lang="ro-RO" dirty="0" smtClean="0"/>
                        <a:t> </a:t>
                      </a:r>
                      <a:r>
                        <a:rPr lang="ro-RO" dirty="0" smtClean="0"/>
                        <a:t>s this?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Ce este asta</a:t>
                      </a:r>
                      <a:r>
                        <a:rPr lang="ro-RO" baseline="0" dirty="0" smtClean="0"/>
                        <a:t>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Kas čia?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 ne?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O que é isto?</a:t>
                      </a:r>
                      <a:endParaRPr lang="ro-RO" dirty="0"/>
                    </a:p>
                  </a:txBody>
                  <a:tcPr/>
                </a:tc>
              </a:tr>
              <a:tr h="383303">
                <a:tc>
                  <a:txBody>
                    <a:bodyPr/>
                    <a:lstStyle/>
                    <a:p>
                      <a:r>
                        <a:rPr lang="ro-RO" dirty="0" smtClean="0"/>
                        <a:t>Are you sure?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Esti sigur/a?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Ar tikrai?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Emin misin?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Tens a certeza?</a:t>
                      </a:r>
                      <a:endParaRPr lang="ro-RO" dirty="0"/>
                    </a:p>
                  </a:txBody>
                  <a:tcPr/>
                </a:tc>
              </a:tr>
              <a:tr h="383303">
                <a:tc>
                  <a:txBody>
                    <a:bodyPr/>
                    <a:lstStyle/>
                    <a:p>
                      <a:r>
                        <a:rPr lang="ro-RO" dirty="0" smtClean="0"/>
                        <a:t>What</a:t>
                      </a:r>
                      <a:r>
                        <a:rPr lang="pt-PT" dirty="0" smtClean="0"/>
                        <a:t>’</a:t>
                      </a:r>
                      <a:r>
                        <a:rPr lang="ro-RO" dirty="0" smtClean="0"/>
                        <a:t>s </a:t>
                      </a:r>
                      <a:r>
                        <a:rPr lang="ro-RO" dirty="0" smtClean="0"/>
                        <a:t>happening?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Ce se petrece?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Kas vyksta?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Ne oluyor?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O que está a acontecer?</a:t>
                      </a:r>
                      <a:endParaRPr lang="ro-RO" dirty="0"/>
                    </a:p>
                  </a:txBody>
                  <a:tcPr/>
                </a:tc>
              </a:tr>
              <a:tr h="645889">
                <a:tc>
                  <a:txBody>
                    <a:bodyPr/>
                    <a:lstStyle/>
                    <a:p>
                      <a:r>
                        <a:rPr lang="ro-RO" dirty="0" smtClean="0"/>
                        <a:t>Is everything OK</a:t>
                      </a:r>
                      <a:r>
                        <a:rPr lang="ro-RO" baseline="0" dirty="0" smtClean="0"/>
                        <a:t>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Este totul in regula?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Ar viskas gerai?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Herşey</a:t>
                      </a:r>
                      <a:r>
                        <a:rPr lang="tr-TR" baseline="0" dirty="0" smtClean="0"/>
                        <a:t> yolunda mı?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Está tudo bem?</a:t>
                      </a:r>
                      <a:endParaRPr lang="ro-RO" dirty="0"/>
                    </a:p>
                  </a:txBody>
                  <a:tcPr/>
                </a:tc>
              </a:tr>
              <a:tr h="922699">
                <a:tc>
                  <a:txBody>
                    <a:bodyPr/>
                    <a:lstStyle/>
                    <a:p>
                      <a:r>
                        <a:rPr lang="ro-RO" dirty="0" smtClean="0"/>
                        <a:t>What do you</a:t>
                      </a:r>
                      <a:r>
                        <a:rPr lang="ro-RO" baseline="0" dirty="0" smtClean="0"/>
                        <a:t> think?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Ce crezi?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Ką tu manai?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Ne düşünüyorsun?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O que pensas?</a:t>
                      </a:r>
                      <a:endParaRPr lang="ro-RO" dirty="0"/>
                    </a:p>
                  </a:txBody>
                  <a:tcPr/>
                </a:tc>
              </a:tr>
              <a:tr h="645889">
                <a:tc>
                  <a:txBody>
                    <a:bodyPr/>
                    <a:lstStyle/>
                    <a:p>
                      <a:r>
                        <a:rPr lang="ro-RO" dirty="0" smtClean="0"/>
                        <a:t>Really</a:t>
                      </a:r>
                      <a:r>
                        <a:rPr lang="ro-RO" baseline="0" dirty="0" smtClean="0"/>
                        <a:t>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Serios</a:t>
                      </a:r>
                      <a:r>
                        <a:rPr lang="ro-RO" baseline="0" dirty="0" smtClean="0"/>
                        <a:t>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Tikrai?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Gerçekten mi?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 certeza? / a sério?</a:t>
                      </a:r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0"/>
            <a:ext cx="1296144" cy="1504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2010409"/>
      </p:ext>
    </p:extLst>
  </p:cSld>
  <p:clrMapOvr>
    <a:masterClrMapping/>
  </p:clrMapOvr>
  <p:transition spd="slow" advTm="10148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964</TotalTime>
  <Words>1840</Words>
  <Application>Microsoft Office PowerPoint</Application>
  <PresentationFormat>Apresentação no Ecrã (4:3)</PresentationFormat>
  <Paragraphs>586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5" baseType="lpstr">
      <vt:lpstr>Spring</vt:lpstr>
      <vt:lpstr> MINI - DICTIONARY  </vt:lpstr>
      <vt:lpstr>Saying hello and goodbye - Moduri de salut – Pasisveikink  ir atsisveikink – Selamlaşmalar – Saudações e despedidas </vt:lpstr>
      <vt:lpstr>More ways to meet or say goodbye to someone - Mai multe feluri de a intampina sau a lua ramas  bun de la cineva – Žodžiai, kuriais dar pasisveikiname ir atsisveikiname – Outras formas de saudação e de despedida</vt:lpstr>
      <vt:lpstr>Introductions – Cum sa te prezinti – Prisistatymas –Tanışmalar – Apresentações  </vt:lpstr>
      <vt:lpstr>Words related to place/Time expressions – Cuvinte care exprima locul/timpul – Vieta ir laikas –Zaman zarfları – Expressões de lugar e de tempo </vt:lpstr>
      <vt:lpstr>Expressing oppinions – Exprimari de opinii – Nuomonė – Fikir söyleme – Expressar opiniões</vt:lpstr>
      <vt:lpstr>At restaurant – La restaurant – Restorane-Restorantta – No restaurante </vt:lpstr>
      <vt:lpstr>Congratulations / apologising – Felicitari; Thanks and apologies – Multumiri si scuze  - Sveikinti, dėkoti, atsiprašyti –Tebrik-Teşekkür-Özür – Felicitações / desculpas</vt:lpstr>
      <vt:lpstr>Common questions – Intrebari uzuale – Klausimai – Yaygın sorular – Perguntas comuns</vt:lpstr>
      <vt:lpstr>Questions – Intrebari – Klausimai Sorular - Perguntas</vt:lpstr>
      <vt:lpstr>Expressing needs and feelings – Esprimarea nevoilor si a sentimentelor – Ko noriu ir kaip jaučiuosi – İhtiyaçları söyleme – Exprimir necessidades e sentimentos</vt:lpstr>
      <vt:lpstr>Instructions – Instructiuni – Nurodymai -Yönergeler - Instruções</vt:lpstr>
      <vt:lpstr>Emergencies – Urgente – Ekstremalios situacijos –Acil durumlar – Emergências</vt:lpstr>
      <vt:lpstr>Travels – Calatorii – Kelionė –Seyahat - Viagens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MINI-DICTIONAR</dc:title>
  <dc:creator>Fodor</dc:creator>
  <cp:lastModifiedBy>Professor</cp:lastModifiedBy>
  <cp:revision>83</cp:revision>
  <dcterms:created xsi:type="dcterms:W3CDTF">2015-04-13T08:54:10Z</dcterms:created>
  <dcterms:modified xsi:type="dcterms:W3CDTF">2015-09-29T10:25:56Z</dcterms:modified>
</cp:coreProperties>
</file>