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5204B-8F20-4172-A2E2-BF9D94885F6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028C0C14-E4C2-4D16-AB6D-6A00E3171FA6}">
      <dgm:prSet phldrT="[Texto]"/>
      <dgm:spPr/>
      <dgm:t>
        <a:bodyPr/>
        <a:lstStyle/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São João (24 junho Porto): </a:t>
          </a:r>
        </a:p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Marchas, Sardinhadas</a:t>
          </a:r>
        </a:p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24th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June</a:t>
          </a:r>
          <a:r>
            <a:rPr lang="pt-PT" b="1" dirty="0" smtClean="0">
              <a:latin typeface="Arial" pitchFamily="34" charset="0"/>
              <a:cs typeface="Arial" pitchFamily="34" charset="0"/>
            </a:rPr>
            <a:t> in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Oporto</a:t>
          </a:r>
          <a:r>
            <a:rPr lang="pt-PT" b="1" dirty="0" smtClean="0">
              <a:latin typeface="Arial" pitchFamily="34" charset="0"/>
              <a:cs typeface="Arial" pitchFamily="34" charset="0"/>
            </a:rPr>
            <a:t>:</a:t>
          </a:r>
        </a:p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Marches,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sardines</a:t>
          </a:r>
          <a:r>
            <a:rPr lang="pt-PT" b="1" dirty="0" smtClean="0">
              <a:latin typeface="Arial" pitchFamily="34" charset="0"/>
              <a:cs typeface="Arial" pitchFamily="34" charset="0"/>
            </a:rPr>
            <a:t>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pt-PT" b="1" dirty="0" smtClean="0">
              <a:latin typeface="Arial" pitchFamily="34" charset="0"/>
              <a:cs typeface="Arial" pitchFamily="34" charset="0"/>
            </a:rPr>
            <a:t>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processions</a:t>
          </a:r>
          <a:r>
            <a:rPr lang="pt-PT" b="1" dirty="0" smtClean="0">
              <a:latin typeface="Arial" pitchFamily="34" charset="0"/>
              <a:cs typeface="Arial" pitchFamily="34" charset="0"/>
            </a:rPr>
            <a:t>.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dirty="0"/>
        </a:p>
      </dgm:t>
    </dgm:pt>
    <dgm:pt modelId="{7E50EB01-B8C2-4156-8DC6-C400721C2B6E}" type="parTrans" cxnId="{A620575E-D79F-4D7C-AA7A-F5FB96235E49}">
      <dgm:prSet/>
      <dgm:spPr/>
      <dgm:t>
        <a:bodyPr/>
        <a:lstStyle/>
        <a:p>
          <a:endParaRPr lang="pt-PT"/>
        </a:p>
      </dgm:t>
    </dgm:pt>
    <dgm:pt modelId="{385E23C1-AF62-4038-9954-DD17098CE2AB}" type="sibTrans" cxnId="{A620575E-D79F-4D7C-AA7A-F5FB96235E49}">
      <dgm:prSet/>
      <dgm:spPr/>
      <dgm:t>
        <a:bodyPr/>
        <a:lstStyle/>
        <a:p>
          <a:endParaRPr lang="pt-PT"/>
        </a:p>
      </dgm:t>
    </dgm:pt>
    <dgm:pt modelId="{4F0751E0-A46E-425B-960A-E020FF85894A}">
      <dgm:prSet phldrT="[Tex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São Pedro (29 junho Póvoa):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dirty="0" smtClean="0">
              <a:latin typeface="Arial" pitchFamily="34" charset="0"/>
              <a:cs typeface="Arial" pitchFamily="34" charset="0"/>
            </a:rPr>
            <a:t> Romarias, Marchas, Sardinhadas</a:t>
          </a:r>
        </a:p>
        <a:p>
          <a:r>
            <a:rPr lang="pt-PT" b="1" dirty="0" smtClean="0">
              <a:latin typeface="Arial" pitchFamily="34" charset="0"/>
              <a:cs typeface="Arial" pitchFamily="34" charset="0"/>
            </a:rPr>
            <a:t>29th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June</a:t>
          </a:r>
          <a:r>
            <a:rPr lang="pt-PT" b="1" dirty="0" smtClean="0">
              <a:latin typeface="Arial" pitchFamily="34" charset="0"/>
              <a:cs typeface="Arial" pitchFamily="34" charset="0"/>
            </a:rPr>
            <a:t> in Póvoa </a:t>
          </a:r>
        </a:p>
        <a:p>
          <a:r>
            <a:rPr lang="pt-PT" b="1" dirty="0" smtClean="0">
              <a:latin typeface="Arial" pitchFamily="34" charset="0"/>
              <a:cs typeface="Arial" pitchFamily="34" charset="0"/>
            </a:rPr>
            <a:t>Marches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pt-PT" b="1" dirty="0" smtClean="0">
              <a:latin typeface="Arial" pitchFamily="34" charset="0"/>
              <a:cs typeface="Arial" pitchFamily="34" charset="0"/>
            </a:rPr>
            <a:t> </a:t>
          </a:r>
          <a:r>
            <a:rPr lang="pt-PT" b="1" dirty="0" err="1" smtClean="0">
              <a:latin typeface="Arial" pitchFamily="34" charset="0"/>
              <a:cs typeface="Arial" pitchFamily="34" charset="0"/>
            </a:rPr>
            <a:t>sardines</a:t>
          </a:r>
          <a:endParaRPr lang="pt-PT" dirty="0"/>
        </a:p>
      </dgm:t>
    </dgm:pt>
    <dgm:pt modelId="{45F46C10-9029-46DB-8C48-9AC5FEB057D5}" type="parTrans" cxnId="{057A178A-6E37-4224-9AAD-93B04FD6E500}">
      <dgm:prSet/>
      <dgm:spPr/>
      <dgm:t>
        <a:bodyPr/>
        <a:lstStyle/>
        <a:p>
          <a:endParaRPr lang="pt-PT"/>
        </a:p>
      </dgm:t>
    </dgm:pt>
    <dgm:pt modelId="{5A5244B8-FE6B-47DE-A77E-ED3FDFE44971}" type="sibTrans" cxnId="{057A178A-6E37-4224-9AAD-93B04FD6E500}">
      <dgm:prSet/>
      <dgm:spPr/>
      <dgm:t>
        <a:bodyPr/>
        <a:lstStyle/>
        <a:p>
          <a:endParaRPr lang="pt-PT"/>
        </a:p>
      </dgm:t>
    </dgm:pt>
    <dgm:pt modelId="{84836C49-87E2-427D-9266-EFD0E92F484A}">
      <dgm:prSet custT="1"/>
      <dgm:spPr/>
      <dgm:t>
        <a:bodyPr/>
        <a:lstStyle/>
        <a:p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Santo António (13 junho Lisboa):</a:t>
          </a:r>
        </a:p>
        <a:p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Casamentos, Marchas</a:t>
          </a:r>
        </a:p>
        <a:p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13th </a:t>
          </a:r>
          <a:r>
            <a:rPr lang="pt-PT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June</a:t>
          </a:r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in </a:t>
          </a:r>
          <a:r>
            <a:rPr lang="pt-PT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Lisbon</a:t>
          </a:r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: </a:t>
          </a:r>
        </a:p>
        <a:p>
          <a:r>
            <a:rPr lang="pt-PT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Weddings</a:t>
          </a:r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and</a:t>
          </a:r>
          <a:r>
            <a:rPr lang="pt-PT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marches</a:t>
          </a:r>
        </a:p>
      </dgm:t>
    </dgm:pt>
    <dgm:pt modelId="{3116F59A-739F-4112-865C-69DD575C5CD4}" type="parTrans" cxnId="{24D87C86-0E7B-4772-AE87-1943AD7AD5A9}">
      <dgm:prSet/>
      <dgm:spPr/>
      <dgm:t>
        <a:bodyPr/>
        <a:lstStyle/>
        <a:p>
          <a:endParaRPr lang="pt-PT"/>
        </a:p>
      </dgm:t>
    </dgm:pt>
    <dgm:pt modelId="{FA676757-2038-4F65-B449-D7A054136E1C}" type="sibTrans" cxnId="{24D87C86-0E7B-4772-AE87-1943AD7AD5A9}">
      <dgm:prSet/>
      <dgm:spPr/>
      <dgm:t>
        <a:bodyPr/>
        <a:lstStyle/>
        <a:p>
          <a:endParaRPr lang="pt-PT"/>
        </a:p>
      </dgm:t>
    </dgm:pt>
    <dgm:pt modelId="{E822F981-2893-4786-B014-DF0DA063D581}" type="pres">
      <dgm:prSet presAssocID="{7C05204B-8F20-4172-A2E2-BF9D94885F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8FEB0E7-36AD-432B-9C16-DA277518E029}" type="pres">
      <dgm:prSet presAssocID="{7C05204B-8F20-4172-A2E2-BF9D94885F6B}" presName="dummyMaxCanvas" presStyleCnt="0">
        <dgm:presLayoutVars/>
      </dgm:prSet>
      <dgm:spPr/>
    </dgm:pt>
    <dgm:pt modelId="{27FC56D0-8D59-42E9-9FC4-DC9F18923FB7}" type="pres">
      <dgm:prSet presAssocID="{7C05204B-8F20-4172-A2E2-BF9D94885F6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069472-4B8E-49D0-B97D-D985CA1722D6}" type="pres">
      <dgm:prSet presAssocID="{7C05204B-8F20-4172-A2E2-BF9D94885F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E70CF5-CACB-4B13-8CCB-281B6FB3C163}" type="pres">
      <dgm:prSet presAssocID="{7C05204B-8F20-4172-A2E2-BF9D94885F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CF4D6E-CDDD-438C-9C1F-AB9CE60BC5DD}" type="pres">
      <dgm:prSet presAssocID="{7C05204B-8F20-4172-A2E2-BF9D94885F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A10628-BC73-4EA5-8527-84D528807B4E}" type="pres">
      <dgm:prSet presAssocID="{7C05204B-8F20-4172-A2E2-BF9D94885F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CEB112-8C03-4917-9B53-58D2B8D743F1}" type="pres">
      <dgm:prSet presAssocID="{7C05204B-8F20-4172-A2E2-BF9D94885F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79EC93-27F1-42D1-BD4E-88EB0B86F286}" type="pres">
      <dgm:prSet presAssocID="{7C05204B-8F20-4172-A2E2-BF9D94885F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43E577-3530-4EA2-A0C1-D08E9A22AB5D}" type="pres">
      <dgm:prSet presAssocID="{7C05204B-8F20-4172-A2E2-BF9D94885F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8BCF2D0-B4C6-40CF-83F0-2E3A9F3EC7D1}" type="presOf" srcId="{84836C49-87E2-427D-9266-EFD0E92F484A}" destId="{23CEB112-8C03-4917-9B53-58D2B8D743F1}" srcOrd="1" destOrd="0" presId="urn:microsoft.com/office/officeart/2005/8/layout/vProcess5"/>
    <dgm:cxn modelId="{E7E5BB48-FAB2-4FF1-B550-B774DCDEC25C}" type="presOf" srcId="{FA676757-2038-4F65-B449-D7A054136E1C}" destId="{8BCF4D6E-CDDD-438C-9C1F-AB9CE60BC5DD}" srcOrd="0" destOrd="0" presId="urn:microsoft.com/office/officeart/2005/8/layout/vProcess5"/>
    <dgm:cxn modelId="{D14663F6-6A85-4C8E-AF85-E051EC034322}" type="presOf" srcId="{4F0751E0-A46E-425B-960A-E020FF85894A}" destId="{3AE70CF5-CACB-4B13-8CCB-281B6FB3C163}" srcOrd="0" destOrd="0" presId="urn:microsoft.com/office/officeart/2005/8/layout/vProcess5"/>
    <dgm:cxn modelId="{06E4E773-90B2-4E22-AE52-37615A3168ED}" type="presOf" srcId="{7C05204B-8F20-4172-A2E2-BF9D94885F6B}" destId="{E822F981-2893-4786-B014-DF0DA063D581}" srcOrd="0" destOrd="0" presId="urn:microsoft.com/office/officeart/2005/8/layout/vProcess5"/>
    <dgm:cxn modelId="{B86A6B8C-7DBC-47EE-B4E2-A3C7CBEBF2D3}" type="presOf" srcId="{028C0C14-E4C2-4D16-AB6D-6A00E3171FA6}" destId="{2679EC93-27F1-42D1-BD4E-88EB0B86F286}" srcOrd="1" destOrd="0" presId="urn:microsoft.com/office/officeart/2005/8/layout/vProcess5"/>
    <dgm:cxn modelId="{057A178A-6E37-4224-9AAD-93B04FD6E500}" srcId="{7C05204B-8F20-4172-A2E2-BF9D94885F6B}" destId="{4F0751E0-A46E-425B-960A-E020FF85894A}" srcOrd="2" destOrd="0" parTransId="{45F46C10-9029-46DB-8C48-9AC5FEB057D5}" sibTransId="{5A5244B8-FE6B-47DE-A77E-ED3FDFE44971}"/>
    <dgm:cxn modelId="{1B5E0A41-4038-4C2A-8E95-0C4D609E91C7}" type="presOf" srcId="{028C0C14-E4C2-4D16-AB6D-6A00E3171FA6}" destId="{53069472-4B8E-49D0-B97D-D985CA1722D6}" srcOrd="0" destOrd="0" presId="urn:microsoft.com/office/officeart/2005/8/layout/vProcess5"/>
    <dgm:cxn modelId="{86FAF805-2788-46DB-AAC2-A52436B39F09}" type="presOf" srcId="{84836C49-87E2-427D-9266-EFD0E92F484A}" destId="{27FC56D0-8D59-42E9-9FC4-DC9F18923FB7}" srcOrd="0" destOrd="0" presId="urn:microsoft.com/office/officeart/2005/8/layout/vProcess5"/>
    <dgm:cxn modelId="{24D87C86-0E7B-4772-AE87-1943AD7AD5A9}" srcId="{7C05204B-8F20-4172-A2E2-BF9D94885F6B}" destId="{84836C49-87E2-427D-9266-EFD0E92F484A}" srcOrd="0" destOrd="0" parTransId="{3116F59A-739F-4112-865C-69DD575C5CD4}" sibTransId="{FA676757-2038-4F65-B449-D7A054136E1C}"/>
    <dgm:cxn modelId="{A620575E-D79F-4D7C-AA7A-F5FB96235E49}" srcId="{7C05204B-8F20-4172-A2E2-BF9D94885F6B}" destId="{028C0C14-E4C2-4D16-AB6D-6A00E3171FA6}" srcOrd="1" destOrd="0" parTransId="{7E50EB01-B8C2-4156-8DC6-C400721C2B6E}" sibTransId="{385E23C1-AF62-4038-9954-DD17098CE2AB}"/>
    <dgm:cxn modelId="{D6C5BBE9-FC65-4B4C-B991-AAC0EBC90DCC}" type="presOf" srcId="{4F0751E0-A46E-425B-960A-E020FF85894A}" destId="{0943E577-3530-4EA2-A0C1-D08E9A22AB5D}" srcOrd="1" destOrd="0" presId="urn:microsoft.com/office/officeart/2005/8/layout/vProcess5"/>
    <dgm:cxn modelId="{8E54A3D1-DECD-458C-AF41-5E6B92C86A37}" type="presOf" srcId="{385E23C1-AF62-4038-9954-DD17098CE2AB}" destId="{EBA10628-BC73-4EA5-8527-84D528807B4E}" srcOrd="0" destOrd="0" presId="urn:microsoft.com/office/officeart/2005/8/layout/vProcess5"/>
    <dgm:cxn modelId="{875BBF0B-ED68-4080-919D-E3101EE71C12}" type="presParOf" srcId="{E822F981-2893-4786-B014-DF0DA063D581}" destId="{48FEB0E7-36AD-432B-9C16-DA277518E029}" srcOrd="0" destOrd="0" presId="urn:microsoft.com/office/officeart/2005/8/layout/vProcess5"/>
    <dgm:cxn modelId="{6CA0585D-99E3-47B1-8696-ACBA524D7AFF}" type="presParOf" srcId="{E822F981-2893-4786-B014-DF0DA063D581}" destId="{27FC56D0-8D59-42E9-9FC4-DC9F18923FB7}" srcOrd="1" destOrd="0" presId="urn:microsoft.com/office/officeart/2005/8/layout/vProcess5"/>
    <dgm:cxn modelId="{D323E6F9-ADD3-4CC7-8D94-2398BADDEAD0}" type="presParOf" srcId="{E822F981-2893-4786-B014-DF0DA063D581}" destId="{53069472-4B8E-49D0-B97D-D985CA1722D6}" srcOrd="2" destOrd="0" presId="urn:microsoft.com/office/officeart/2005/8/layout/vProcess5"/>
    <dgm:cxn modelId="{8E9089E2-A4AC-4EA7-AB92-803FAE07D821}" type="presParOf" srcId="{E822F981-2893-4786-B014-DF0DA063D581}" destId="{3AE70CF5-CACB-4B13-8CCB-281B6FB3C163}" srcOrd="3" destOrd="0" presId="urn:microsoft.com/office/officeart/2005/8/layout/vProcess5"/>
    <dgm:cxn modelId="{F07FA6E7-CAB1-4305-AFB0-724AC78FA58A}" type="presParOf" srcId="{E822F981-2893-4786-B014-DF0DA063D581}" destId="{8BCF4D6E-CDDD-438C-9C1F-AB9CE60BC5DD}" srcOrd="4" destOrd="0" presId="urn:microsoft.com/office/officeart/2005/8/layout/vProcess5"/>
    <dgm:cxn modelId="{1A2A87BC-C202-44BB-82D7-4920F192BA01}" type="presParOf" srcId="{E822F981-2893-4786-B014-DF0DA063D581}" destId="{EBA10628-BC73-4EA5-8527-84D528807B4E}" srcOrd="5" destOrd="0" presId="urn:microsoft.com/office/officeart/2005/8/layout/vProcess5"/>
    <dgm:cxn modelId="{B4CBCDBB-D99D-43E5-AB17-338579E4AB88}" type="presParOf" srcId="{E822F981-2893-4786-B014-DF0DA063D581}" destId="{23CEB112-8C03-4917-9B53-58D2B8D743F1}" srcOrd="6" destOrd="0" presId="urn:microsoft.com/office/officeart/2005/8/layout/vProcess5"/>
    <dgm:cxn modelId="{640DCA5A-5475-4A73-AFBD-5B913BCCB382}" type="presParOf" srcId="{E822F981-2893-4786-B014-DF0DA063D581}" destId="{2679EC93-27F1-42D1-BD4E-88EB0B86F286}" srcOrd="7" destOrd="0" presId="urn:microsoft.com/office/officeart/2005/8/layout/vProcess5"/>
    <dgm:cxn modelId="{19363B43-9F3C-463D-A138-9B9389C09309}" type="presParOf" srcId="{E822F981-2893-4786-B014-DF0DA063D581}" destId="{0943E577-3530-4EA2-A0C1-D08E9A22AB5D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C56D0-8D59-42E9-9FC4-DC9F18923FB7}">
      <dsp:nvSpPr>
        <dsp:cNvPr id="0" name=""/>
        <dsp:cNvSpPr/>
      </dsp:nvSpPr>
      <dsp:spPr>
        <a:xfrm>
          <a:off x="0" y="0"/>
          <a:ext cx="3529016" cy="1339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Santo António (13 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junho Lisboa):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Casamentos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Marchas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13th </a:t>
          </a:r>
          <a:r>
            <a:rPr lang="pt-PT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June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in </a:t>
          </a:r>
          <a:r>
            <a:rPr lang="pt-PT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Lisbon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Weddings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and</a:t>
          </a:r>
          <a:r>
            <a:rPr lang="pt-PT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marches</a:t>
          </a:r>
          <a:endParaRPr lang="pt-PT" sz="12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2162210" cy="1339348"/>
      </dsp:txXfrm>
    </dsp:sp>
    <dsp:sp modelId="{53069472-4B8E-49D0-B97D-D985CA1722D6}">
      <dsp:nvSpPr>
        <dsp:cNvPr id="0" name=""/>
        <dsp:cNvSpPr/>
      </dsp:nvSpPr>
      <dsp:spPr>
        <a:xfrm>
          <a:off x="311383" y="1562573"/>
          <a:ext cx="3529016" cy="133934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São João (24 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junho Porto): </a:t>
          </a:r>
        </a:p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Marchas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Sardinhadas</a:t>
          </a:r>
        </a:p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24th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June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in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Oporto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Marches,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sardines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processions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.</a:t>
          </a:r>
          <a:endParaRPr lang="pt-PT" sz="1100" b="1" kern="1200" dirty="0" smtClean="0">
            <a:latin typeface="Arial" pitchFamily="34" charset="0"/>
            <a:cs typeface="Arial" pitchFamily="34" charset="0"/>
          </a:endParaRP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 dirty="0"/>
        </a:p>
      </dsp:txBody>
      <dsp:txXfrm>
        <a:off x="311383" y="1562573"/>
        <a:ext cx="2347055" cy="1339348"/>
      </dsp:txXfrm>
    </dsp:sp>
    <dsp:sp modelId="{3AE70CF5-CACB-4B13-8CCB-281B6FB3C163}">
      <dsp:nvSpPr>
        <dsp:cNvPr id="0" name=""/>
        <dsp:cNvSpPr/>
      </dsp:nvSpPr>
      <dsp:spPr>
        <a:xfrm>
          <a:off x="622767" y="3125147"/>
          <a:ext cx="3529016" cy="133934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São Pedro (29 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junho Póvoa):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Romarias, Marchas, 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Sardinhadas</a:t>
          </a:r>
        </a:p>
        <a:p>
          <a:pPr lvl="0">
            <a:spcBef>
              <a:spcPct val="0"/>
            </a:spcBef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29th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June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in Póvoa </a:t>
          </a:r>
        </a:p>
        <a:p>
          <a:pPr lvl="0">
            <a:spcBef>
              <a:spcPct val="0"/>
            </a:spcBef>
          </a:pP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Marches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pt-PT" sz="1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100" b="1" kern="1200" dirty="0" err="1" smtClean="0">
              <a:latin typeface="Arial" pitchFamily="34" charset="0"/>
              <a:cs typeface="Arial" pitchFamily="34" charset="0"/>
            </a:rPr>
            <a:t>sardines</a:t>
          </a:r>
          <a:endParaRPr lang="pt-PT" sz="1100" kern="1200" dirty="0"/>
        </a:p>
      </dsp:txBody>
      <dsp:txXfrm>
        <a:off x="622767" y="3125147"/>
        <a:ext cx="2347055" cy="1339348"/>
      </dsp:txXfrm>
    </dsp:sp>
    <dsp:sp modelId="{8BCF4D6E-CDDD-438C-9C1F-AB9CE60BC5DD}">
      <dsp:nvSpPr>
        <dsp:cNvPr id="0" name=""/>
        <dsp:cNvSpPr/>
      </dsp:nvSpPr>
      <dsp:spPr>
        <a:xfrm>
          <a:off x="2658439" y="1015672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2658439" y="1015672"/>
        <a:ext cx="870576" cy="870576"/>
      </dsp:txXfrm>
    </dsp:sp>
    <dsp:sp modelId="{EBA10628-BC73-4EA5-8527-84D528807B4E}">
      <dsp:nvSpPr>
        <dsp:cNvPr id="0" name=""/>
        <dsp:cNvSpPr/>
      </dsp:nvSpPr>
      <dsp:spPr>
        <a:xfrm>
          <a:off x="2969823" y="2569317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2969823" y="2569317"/>
        <a:ext cx="870576" cy="87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0057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3502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5112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976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3445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571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2438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8654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1328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7937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527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B1B1-208E-4D9A-A127-4EEB7D1E0051}" type="datetimeFigureOut">
              <a:rPr lang="pt-PT" smtClean="0"/>
              <a:pPr/>
              <a:t>10/10/2015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69B9-7F98-4755-B89F-ABE7607242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840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68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ubedesportoescolar.abeiradouro.net/wp-content/uploads/2010/12/sit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09265" y="22196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Escola Básica e Secundária À Beira Douro - Medas</a:t>
            </a:r>
            <a:endParaRPr lang="pt-PT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2348880"/>
            <a:ext cx="58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“PORTUGAL”</a:t>
            </a:r>
            <a:endParaRPr lang="pt-PT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38191" y="5739332"/>
            <a:ext cx="351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Raquel Silva</a:t>
            </a:r>
          </a:p>
          <a:p>
            <a:pPr algn="r"/>
            <a: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pt-PT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iza O Tempo Nao Par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5575" y="613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3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Festa da Flor (Madeira):</a:t>
            </a:r>
            <a:b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flower</a:t>
            </a:r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party</a:t>
            </a:r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Madeira Island</a:t>
            </a:r>
            <a:r>
              <a:rPr lang="pt-P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PT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4683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124744"/>
            <a:ext cx="50040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Homenagem à Primavera;</a:t>
            </a: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err="1" smtClean="0">
                <a:latin typeface="Arial" pitchFamily="34" charset="0"/>
                <a:cs typeface="Arial" pitchFamily="34" charset="0"/>
              </a:rPr>
              <a:t>Celebrating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spring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Cortejo Alegórico;</a:t>
            </a: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Marches </a:t>
            </a: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Tapetes Florais;</a:t>
            </a: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err="1" smtClean="0">
                <a:latin typeface="Arial" pitchFamily="34" charset="0"/>
                <a:cs typeface="Arial" pitchFamily="34" charset="0"/>
              </a:rPr>
              <a:t>Carpets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flowers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Grupos Folclóricos.</a:t>
            </a:r>
          </a:p>
          <a:p>
            <a:pPr marL="45720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Folk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P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orisomail.com/img/1334851685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0190"/>
            <a:ext cx="3701086" cy="1944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n.pt/storage/JN/2013/big/ng2543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338" y="3732928"/>
            <a:ext cx="2983418" cy="198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contecemadeira.com/blog/wp-content/uploads/2013/04/tapflores-218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807" y="3732928"/>
            <a:ext cx="20764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02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endParaRPr lang="pt-PT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4683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395536" y="998190"/>
            <a:ext cx="7200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Senhora </a:t>
            </a:r>
            <a:r>
              <a:rPr lang="pt-P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D'Agonia</a:t>
            </a:r>
            <a:r>
              <a:rPr lang="pt-P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Viana do </a:t>
            </a:r>
            <a:r>
              <a:rPr lang="pt-P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Castelo</a:t>
            </a:r>
          </a:p>
          <a:p>
            <a:pPr marL="457200" lvl="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Realizada em Agosto;</a:t>
            </a:r>
          </a:p>
          <a:p>
            <a:pPr marL="457200" lvl="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pt-PT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takes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place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August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Procissão ao mar;</a:t>
            </a:r>
          </a:p>
          <a:p>
            <a:pPr marL="457200" lvl="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pt-PT" dirty="0" err="1" smtClean="0">
                <a:latin typeface="Arial" pitchFamily="34" charset="0"/>
                <a:cs typeface="Arial" pitchFamily="34" charset="0"/>
              </a:rPr>
              <a:t>Procession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sea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pt-PT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arquivo.hardmusica.pt/turismo/20110820165224_X8T1658AU0H5S2P3LS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546554" cy="373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4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124744"/>
            <a:ext cx="64807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u="sng" dirty="0">
                <a:latin typeface="Arial" pitchFamily="34" charset="0"/>
                <a:cs typeface="Arial" pitchFamily="34" charset="0"/>
              </a:rPr>
              <a:t>Álvaro Siza </a:t>
            </a:r>
            <a:r>
              <a:rPr lang="pt-PT" b="1" u="sng" dirty="0" smtClean="0">
                <a:latin typeface="Arial" pitchFamily="34" charset="0"/>
                <a:cs typeface="Arial" pitchFamily="34" charset="0"/>
              </a:rPr>
              <a:t>Vieira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PT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36104"/>
          </a:xfrm>
        </p:spPr>
        <p:txBody>
          <a:bodyPr>
            <a:noAutofit/>
          </a:bodyPr>
          <a:lstStyle/>
          <a:p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Arquitetura Contemporânea e arquitetos famosos</a:t>
            </a:r>
            <a:b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1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Modern</a:t>
            </a:r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architecture</a:t>
            </a:r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famous</a:t>
            </a:r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architects</a:t>
            </a:r>
            <a:r>
              <a:rPr lang="pt-PT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1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p3.publico.pt/sites/default/files/4_2013/imagecache/size_300x200/sites/default/files/siza_v_cro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08312" cy="187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100mim.files.wordpress.com/2011/06/casa-da-musica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6248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6165304"/>
            <a:ext cx="297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Casa da Música – Porto</a:t>
            </a:r>
          </a:p>
          <a:p>
            <a:pPr algn="ctr"/>
            <a:r>
              <a:rPr lang="pt-PT" sz="1600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hall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563888" y="1556792"/>
            <a:ext cx="28841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u="sng" dirty="0" smtClean="0">
                <a:latin typeface="Arial" pitchFamily="34" charset="0"/>
                <a:cs typeface="Arial" pitchFamily="34" charset="0"/>
              </a:rPr>
              <a:t>Eduardo Souto Moura</a:t>
            </a:r>
          </a:p>
        </p:txBody>
      </p:sp>
      <p:pic>
        <p:nvPicPr>
          <p:cNvPr id="9" name="Picture 2" descr="http://upload.wikimedia.org/wikipedia/commons/thumb/5/58/Eduardo_Souto_de_Moura.jpg/200px-Eduardo_Souto_de_Mo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1584176" cy="230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Qbn6QM3EF8FMfgitp4nUNCD_6QkDIw07IFDZmg4-RMQIQc8Wgjb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4139952" y="6165304"/>
            <a:ext cx="299312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Estádio Municipal de Braga</a:t>
            </a:r>
          </a:p>
          <a:p>
            <a:r>
              <a:rPr lang="pt-PT" dirty="0" err="1" smtClean="0">
                <a:latin typeface="Arial" pitchFamily="34" charset="0"/>
                <a:cs typeface="Arial" pitchFamily="34" charset="0"/>
              </a:rPr>
              <a:t>Football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stadium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74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52128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Hábitos Alimentares</a:t>
            </a:r>
            <a:b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Portuguese </a:t>
            </a:r>
            <a:r>
              <a:rPr lang="pt-PT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Food</a:t>
            </a:r>
            <a:endParaRPr lang="pt-PT" sz="3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556792"/>
            <a:ext cx="727280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Cada cidade Portuguesa é conhecida pelos seus pratos típicos, procurados por todos os turistas que visitam o nosso país;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Portuguese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city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typical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dishes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ourists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appreciate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dishes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. </a:t>
            </a: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27584" cy="14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 descr="Resultado de imagem para tripas a moda do po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316" name="Picture 4" descr="https://portugaltop.files.wordpress.com/2012/05/tripas-a-moda-do-por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57192"/>
            <a:ext cx="1953816" cy="131401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067944" y="6093296"/>
            <a:ext cx="25922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Tripas à moda do Porto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7787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7544" y="1196752"/>
            <a:ext cx="1991377" cy="1510427"/>
            <a:chOff x="276367" y="908720"/>
            <a:chExt cx="2511603" cy="2619862"/>
          </a:xfrm>
        </p:grpSpPr>
        <p:pic>
          <p:nvPicPr>
            <p:cNvPr id="5122" name="Picture 2" descr="http://www.emagrecerpravaler.com/wp-content/uploads/2013/12/Dieta-com-queij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7" y="908720"/>
              <a:ext cx="2511603" cy="1412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548825" y="2407510"/>
              <a:ext cx="2044920" cy="11210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latin typeface="Arial" pitchFamily="34" charset="0"/>
                  <a:cs typeface="Arial" pitchFamily="34" charset="0"/>
                </a:rPr>
                <a:t>Queijos</a:t>
              </a:r>
            </a:p>
            <a:p>
              <a:pPr algn="ctr"/>
              <a:r>
                <a:rPr lang="pt-PT" dirty="0" err="1" smtClean="0">
                  <a:latin typeface="Arial" pitchFamily="34" charset="0"/>
                  <a:cs typeface="Arial" pitchFamily="34" charset="0"/>
                </a:rPr>
                <a:t>Cheese</a:t>
              </a:r>
              <a:endParaRPr lang="pt-PT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Exemplos de Comidas </a:t>
            </a:r>
            <a:r>
              <a:rPr lang="pt-PT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ípicas Portuguesas</a:t>
            </a:r>
            <a:b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pt-P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pt-P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foods</a:t>
            </a:r>
            <a:endParaRPr lang="pt-PT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mendesgoncalves.pt/mg/sites/default/files/azeitona-inteira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1857854" cy="97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ntroncamentoonline.pt/portal/sites/default/files/imagecache/Ilusta_Noticia/Eventos_-_Merendas_com_Personalidade%20(400x30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" r="14862"/>
          <a:stretch/>
        </p:blipFill>
        <p:spPr bwMode="auto">
          <a:xfrm>
            <a:off x="6228184" y="1052736"/>
            <a:ext cx="1922524" cy="106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ingodoce.pt/media/2072542/bacalhau-cresci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4" t="9015" r="4769" b="9013"/>
          <a:stretch/>
        </p:blipFill>
        <p:spPr bwMode="auto">
          <a:xfrm>
            <a:off x="383962" y="2920738"/>
            <a:ext cx="2964873" cy="156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spalhafactos.com/wp-content/uploads/2015/06/sardinhas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1852448" cy="123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rotadoromanico.com/SiteCollectionImages/OfertaTuristica/Cabritoassad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5" t="20950" r="10967"/>
          <a:stretch/>
        </p:blipFill>
        <p:spPr bwMode="auto">
          <a:xfrm>
            <a:off x="4067944" y="2996952"/>
            <a:ext cx="1729758" cy="116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QSEhUUExQVFhUXGBcXGBcXFxgVGBcXFBQXFxUYGBcYHCggGBolHRcXITEhJSkrLi4uFx8zODMsNygtLisBCgoKDg0OGxAQGywkHyQsLCwsLCwsLCwsLCwsLCwsLCwsLCwsLCwsLCwsLCwsLCwsLCwsLCwsLCwsLCwsLCwsLP/AABEIALcBFAMBIgACEQEDEQH/xAAcAAABBQEBAQAAAAAAAAAAAAAEAAIDBQYHAQj/xABDEAABAwIDBQQHBQcEAQUBAAABAAIRAyEEEjEFBkFRYSJxgZETMqGxwdHwBxRCUuEjYnKCkqLxM0Oy0lMWVHODwhX/xAAbAQACAwEBAQAAAAAAAAAAAAABAgADBAUGB//EACsRAAICAQQBAwIGAwAAAAAAAAABAhEDBBIhMUETIlEycQUUQmGR8FKx8f/aAAwDAQACEQMRAD8A6mCnSoWuTgV82Oo0SSlKbK8lQFDpTSlK8JTJBoaSo3lOJUTykodIiqFDVHKao5C1XJkh6B6xQVUoms5BVXLTjXIaGFyCxSkL7qHEGQujBWha5Bi5EYdyFCnpOhGUR0XFByLDrKvolSYzFtpU31HGA1pJ8AqdlyIcw36aamMeQ4QGtbfpc+9UIpsabuznoLfqvMRjXVajnmZcS6J5mYUWUzovT48eyCi30jFKbk7jEdUqF54fBJ9bQAaann1Xv3V54oqls+3VNLJBKkSGHI5WyCk2yKwpkp9PDkcFPQwnEW0nwVLmmaljaL3YguFqWUZWZ2OCHDl81saLLBNjXBXlfIDUwkrN7c3ZDyX0gGVOP5X/AMXI9VtnNUbqco8oThnOdlbXdReGPaQWntNOreo5hdG2PtEVAC0gjvVRtvd9ldvas4eq9vrN+Y6LKUcVWwFQNqDXRw/06o//AC5B9Ev5OyUnoyk6319BZbYO3GV2y2xGrTq35jqtFSfPFVSh8DKXyG0650OnnHzRlHFRrcc1Wz9fJS0z9fXFIpygFxUi5bXCSrGu6+2ElatSyn0UQtcpA5B06ina5eKcTU4k8pSow5e5lNotD5SJTAUi5Ookoa4qF5TnOUD3JXEdIjqOQlRymqFC1HIxiNRBWKBrORNVyDqFa8cQ0QqFylLlDUuuhjjwKyIi69Kly2Tm05arXjImSUqwAuVjN9N5Q4+gZdou8+4Kw29tTIDTp3ebE6hv6rGV9ml17zzN79Vp0unSlumV5ZOqiDlo4fXgicLXixHxt0Q9AEdkjw+IXrQQQRHvXQlAphka6LkUgbhJtIyn03NgOYI/Ne2kk301hHtp5hIWGbcToQan9yCg3gfruRNPCpno4RdJ5VTb8Fv3LPZeHErWUKEhZ/d8ZncFtKOGst2Bto5+o4lRV1MOoHUuivn0ENVoK5mdMqsk6oPH7OZVYWVGhzHag+8HgequjRTHUUtDWcr2hs+ts6p6RjnPozZ49en0fzHXQrc7tb1MrtDXkB50cLNd/wBT08uSscVhJGltCsJtvdZ9AmtgwY1dR95Z/wBfLkjtfcewN+GdSZU+vr3e5EU6vP6+fvC5tunveHgMqHSxn1mxa/Ej2966DhMW1w1kHQi4PL6/wolGfDFblEsmvH1+guko8ref9wH+e8LxT8uiesyo2ZtNlVocxwIPEKzZUXB9mbSq4d2am6BxabtPgtxsbfym6G1f2buZu3z4eK87qPw+UeY8o6HDOitenZlTYXarHiWuBHQyjG4oHiuf6bXYHEODk1zlAK4XjqoTbeAUOc5QvcvHVVC6oooWE8qOQjyiGtc8w0Enp9WRVPZB/wBxwb0bc+eg9q1YNHky/QhJ5YQ+plHVKFFF7zDGucf3QXe5bGjgaLdGZjzf2vZp7Ea1500HIWC62L8Il+uVfYyy16X0ox1Hd6u4epl/iIHsmfYjKe6NQ+tUYO4F3wC1LVK1dGGgxR+WZpazIzN09zm8axPcwD3uKlfubTIj0tUdRlB9oK0YTwrlp8a6RW9RkfkxQ+zPDTIqVv7P+qjqfZjROleoO9rT8luwnBM8MH4ItRkXk5Vj/shLrsxLZ4ZqZbHiHH3LPYv7J8cyS30NT+B8HyeG+9d3CcFPSjVInrzu2fN9fdjGYczUw9VgAgnKXNjT1myFJhZIDhHAHhIE3nn9cV9GgKt2lu7hsRPpaLCT+IDK7+psO9qqyaZSRfj1bi+TihoTCTacFdGxn2dsA/YVCP3anaH9QuPEFSYLc2jTvWzOPIWZ56+5c/8AJ5d1Lo6P5/E42+zI7GbBBGo1W2wNaQJ5X+uSMpbuYWQWtc3+F5M+cogbIpggh7hGmnlpotmPTzgYsmphNg5YmPpqxGFaPxHyn3IHa2Ow2Gbmr4inTB0zua0nuBMnwVzxsqWWIDWoqP0aEp76bLcY++MHVzXtH9REK/oYalUaH06oc1wkObDmuHMEGCEPTYfViVbqUod2G4LRf/yp9V4PeCEHicEWntDuKm1oKmmc53p3MFYmrRIp1xx0bU6Pjj+971Tbv7y1cPUNHENyPHrU3WzT+Jh0nroV1d1GdVSbxbs0cYzJVbceo8Wew82n4aFJKO77jRlQTgccyowOa+AeBMEHiCCdUlzPFbC2lh3ejbR+8NHq1GxccAQSCD0v3lJJ7/hfyN7Pl/wU76EKCpRVs5khQCnw8isamdRwA8LVew9hzmnoSJ8Fb4XenFM/E14/eF/MICpSC9ySLf5Qmoy7RFEv6W/rx69E/wArvnCIb9olP8TKg8AfcVkzRlWO7+6lXG1MtMZWCM9Rw7NMH/k7k0a9BdJHS4ZOtv8ABXkbirbNJgN9GV6jadJlR73Wa1rHEnyGnM8Fu8FssgA1zf8A8bTp0c4fDzS2BsGhgqeTDtufXquj0lTvPAfuiwVhC3Yvw3DB21Zy8utnLiPAvSQIaA1vIWXgUb3qM1F0EklSMLdhTXqRrkE2opmPUIGscpWlCNepmuUIEAqQFQBye16lkJwU4KFrwnioOalkJQnBMBTgoQeF7KaE5QIgk5oOolJJQJW19lM1aAOnD9EHVokWLfJzgr4qKpTkKEMNvdtRuEw1StfOBDGuggvdZoMQYm/gvnvG4qpiKpqVnue92rnGT3DkOgsF2n7Y84wha4C1SmZGhaSb+YHmuN0qP7TvugyMIwVJ9NzalNxa9hDmkagg63t5r6JZtnPsyhXc0PfWbSYKYlk16hDSGkTlAdmJ5BpXGdn4ZoAKlwm3a2HqOpNeTSYyo6k03FN9RuQ1G8Q4NLgP4idSUkp0h1FtqjreztiknP6erUbfKQ60AxwtIgg+K0jcN2MsuPR179DwXO/sn2oG4WpSe4/s6ktsTaq2Yt+8158SuhYXGNdoHeSdcoHTA/QqJ9JWdSndNdSlUtUaE7KrJzSR/okkKQbZwH03+UnFwEtAM8Dp1vzUGEol1zIAPs4K1puzN6cvcuRKos7SbaAX1RHaYRbv/wAqAPg28ESa98piOBPuXop5jESeQBJRQWw/drYT8bWFNlhq90SGNm56k6AcT4x2Khs5mHpto0m5WN8yeJceLjzUW6Ww24HDNbH7V8OqHXtRpPJug8TxR1V0rrafCoK32cPV6h5ZUul/bBnCEPUep6pQVZy0GMjqVFEaiiq1EFWxgCWc4xVsiTfRZNqJ5xYbqVm8ftUsaXRPQW9qqqO1/TNBaQ2dJJ+isz1Df0ofYl2bF+3qYEgzE+zVDnellocIPL48li6mxKgEZgQ4ku4TJkkqWlhaYyiQ4i4bF55/qlc5PyS68G1O2CR6yBxW38g1J7rwuebQr1XukPynQtmxGtgDcaWTyxzQHNgnq6IPcEu1+SbzcHbtRwsSAecg96Fo4mpJc2oZ7zeOhsstg6z8/bcSCDN4AnjHHuRNOu7JmD2ZZNgDcDWSTr0Q4XAyhOXKRqTvhUpQ1xgxMzI1PEa6I3Z+/wA+TnZYfi4R4rK4KsHN0km2b4QdOKlGBluRrusDn1PwTxl8CyUl2dN2XvRTqgEgtVszH0yQM7ZOgm58Fx6g6pRsGSeNyPHjKnw9R7qzXAFvMnXw6J1mZKOxgr1ZTZm2nNADjPetFhcY2oLHwVsM0ZceSOLQQkvUlaApN79gNx2FqUCYLgC135XNIc2ehLQD0XMd1t0KOKo1MNVb6HGUnOdTfx4Nex0eu2Wd4kxxntCxG+ezslVtdj8j3G1wxwqNAEsc7snM3KCxxAOWQQZmEOa7b2PWwbjTqtyngRdpHMHiFR0GAtqVHC5imwyRoQahjQiCBPCOq6BvNt/GV6Jw9TC+m0h7aFUPaeDuzLAbcCQb6rK4fdnGYl4Y5gotkA5g2nl0n9k0AgxFoHBVyjuHjKjUfZLVqZcQ5tMPDnU2gwTGRrv+4PiujU31/wAjF7u7sWnhMOyjS9VtyTq5x9Zx6n5BWQpwmUR1kS/SiCg9zvXblPTQqbKpQEoSyQVKyHKkpcqSSg2fPOHb6QwZyjUjQn8o+JROJ5AR1CZh64yhrRAAsP1UjWz3HX5rgyfJ30gR1IGzlp9wdlNrYymdW0wap5SyAz+4tPgqVtAaHwK3n2Z0A37w+LxTb55yfcFo0z3ZYxM+qe3FJmxruzOUFRSJlRd088CVlV46sGiSVZYl0AnkJ8lyrb+3KzqpvlYJgAApJypcdkSNJiMaXG1ghyBzWdw21i6RcWkEiPZe6jG87e3LRDBJzHtG8WZb3rA8cpO2Xb0lSNHjQC3LY5reHFVbMPSpwJAvyjyACDwe0XPc3MIJJOkQCBl0MHjqi/uRruzOcYFhYCBzsbFTrgRuxjcW31ml2WSBNwTf5L1tMGoHOiIGkttoImwT6QYC2Gsg5rxeW3E+R8kPSwtQNNV9iLxwPIAHvgKynQnYLU2G5z8xJGsdGovC7LiSZ7OjdRI0vx71ZCs1wZ2Zc4Z3Nn1W6uDe4Tc8AnuzTY84AOg0uO7ohbdjxai7ZSV6Za8tm4J1Ezbs+33qI4YvIhhcRwaDytp6t48loabSagNQU7C3YPmXGxNpV5TLY1Cqkq6NsdSn4KbBbLyMgO7VyTaxcST7SjcHExnDjbQ+1D414B9aAL2MR4hM2a6k1uanBuRA1tHsugk2rKZzTmW72AoaoddNIUNXFVCbMAbGpMmbcNOaiHpJkP8AYEGmvIra+CfZwyauJ7yT71aMx+WDmIA5T8Lqgp0HAklxnjwHkhquHaX5p7XmolbJfB1bZO0xUEcferNcowu1zSEUxLvd3Diuj7ExRqUWOd60X4XW/DkvhlTLBVm8GyhiaeQmIIcDE3AI9xVkmucrwGM3fwDsHiQPwuGUwTlgkRA4RKvMNu/TpV6tW5fUcXEkzGYzA6XUW33Ze2NQHH+kZvgrt9QODXDRwBHiJCVdjeDyEw0ZTs/1Cgq4sN1nyPyTACGNhTIOhiw7SfJF0zKDQUKF6vUktDWfOOHdYAa6tPNWFMTfzCqsDUAtM8R0VpQrXtrxHReeyI9HHoKZS+itt9nlUTWZxLGu/oJB/wCSxzBz9qu92cb6Gux509V38LrHysfBDT5NmWMmVaiG/G4nRA2yic1FVGQY8R3Id69KecM1vZjQxgYDBdc9wNvaPYueY5zTPErQb3Vs9Z17Dsj+UQswHAuiD0i91ilO5tlle0iw7slONXOcDe4A4wO4JuK2ZSd2nQ3MAbEuFjxBMD67l6cDlLnGb/DROqvZWaabswrBpDRAyuMZgGGbHo7wKqlub9rNWKWKGP3ryT4N1EFpL2yIiDB5AFvir3B5CzsFuU2EWlc/2YwMqZnDMBImSARcO1ALdeIla7DzMAtABBzDTLE687x4IuL8mfJKF+xDalIA8CAOyB6xJBgNHE6W63Q2IxZqPaxodkkBxi4JsIHMC/VTY6kA0uec51ZBzBuaDYjjDf7UhiqAZRzk5yXFxhzzlDRk01ALGtjrKOOVlFDMbtENJqFoaAWtA1hsHKxo5NDYVrhanpGghz5vMyLfhjmqyphmktrEPLC6ILg6HRZsRIOpk8+l7T7wHEBuaROgtbxRkMH0KgJLTfKJvc5SYBPWSiamFESLdVU4aqA4gXJBbPPMI4cjfvCJq1C0NBkgnUEGR0+gq2r6GT+SDHimwE1JcIuIt1I4goXBU2AA4epE3cDFoiIkzB5HkeatxSDmjMB46LMbTbhg/K1hMOAJa5zATeWmBYczPBDdtXJZDDLI/aX7a5a67uB1FutlX1tqAPy9oNn12jNMX9UjQ9/kq6nVptBDcoYBmaHZnSZu3MCb/pMTKkxuOOQvY2csAtDZInQn93r3c0YSTY2XTzhGy7FcPE0jmkaQcw8Ik+SCc8uH+4y4EiLjnwIvwVPu7WqOqio9ji0TDx+GoAMlza3EdVeiuO0TUbmHacJBOvLvOislGnwilO1ySUmdrN3XiJhbTc7Huc5zDEAW59651tDaNhkJg6nLHlmhbD7O6gJniZ9iaCakmyX4R0GVA18uI4NAHib+we9RbRxopMzG5Nmt4ucdAE/CUS1gBu7Vx/eNz8vBbRSv24yw7487fFSbuVc2Bw5Ny1gYT1p9g+1qbtthySOF/JV24OIz0MTR40cTWaB+64iq0/3nyQ8jeDQten5ghvRxyUjXjmiAc5wU1HVQ52/QXrHDh7lCBaSYHr1KE+XsFiNFcYaoVmaNTLrzuPkVdYavI+PyXFzYz0GKdo0GGMX+v8KxoVhr5qgw9T6PGeiscPWAiPrzWOUC5nUd1doempeice2wdk82cPLTyR9Uahc42TtB1J7Xt4GRwkcQunYTEMxFNr2nUa8jxBXZ0OffDY+1/o4mswbJbl0zkW8/+o4TBJPPn0VVgyGCXLXb/wCwntLn5eyfxcJ5TwWB+65bkkHvUcKtMzWXNfarADNlnaeHz1y4Zg6QRPDTwR9E2m4EAzEk8RNrcEfRGarTDCYcAXB14hsSCeZSL29Gh4W1yyGjgBmLqjpe6bwAXd8anqbqQszAsA7TYzXjLRaDmMB0u9ZvCYBurXEbKGbOZNogGLdOR1uFVPwxZagAM2YOzfia8EOuL8TxumjNPsySg0yMteS007DTKNOndx80ds3deQTUOvC4AvPjEqfZeGLHgZXRAl7iOQmB3qw23tb0YDGguJFiyAJIMS8y0ERoeUcQllL4LMWJyI6GxKbPVcYtLc1iWyASOYk+a8x7/RtORgzcJPZnr3m3is791N/2hmfWcc0CbEiYHG3SFYbOqB0srvY4GIg6ZpIB4cCPDqqo5L7NWTR7Y3EcNq+lhtCkRLRLojtcYAmOGqmFcAtzMIJvZzYJiTqRdNxOxhUa1rHFrGmQGmNJjvOl5tC9bSAdEy4cD7+XkrrTMFNdlvhsS17ZgjvsgNp7AFZ2em4NJjNrBIETA0P0IVhgHAtmQ6CAehMkW5WK82htelh2y88Q2G3MkE+4KqcqNWDd+krWbp6ZqhJtpppy4nqjKOyBTbklxB4Xg85RNLb1EgHNrB0MgHiY4dUacUCJF0iLZznXuKups1jQYaBbuVTS2YwOzEd3hwjxVxiqTpLjUIbqRaIHghcXTByljS82IDZOaYsCOhV2OzJKgXFUaRmSBEGI6xbzWs3bdRwtF2IqHK0DKCdT0aOJ7llq1Ojh6pdVBdWd6uGY7M7/AOx4sxvMa9yN2Uypi67X1iDlPYptEU6QH5RxPVa8eN3bKzW7Dz4mr94rAtaP9Gmfwg/id++R5LSlD4ejlaAPepbrQQD2q2abu5ZL7P6+TaOMpE/6rKVYDgcrQHEeL/YtpirtPd3rn1MOp7RwNZujjVoPjSA4x7Kk/wAqNEZuq7yCRy6ICrUcfxexW+MaA46c7hQx/D5KIJWNY4/j8h9WRdAOH4nHwRTWkfoIT8w4z5qEJaNa1/kkm5wkpRLPlTCuzcbj2t6ciPgVZYSpw/X2qocPRutobjxvH18UeKwgEaHlwPy/UcFzcsb5R1sE64faNFQIOp166+aNpYgDQd/BUWFqTab8Jt/lWLK1pA6Hl7Vz5xOjF2WtPETbh7itLuxt40Hw4zTdr0/eHNY2gTx0Oh0R1G/ZSxk4S3RFyY4zjTO206zXt4Oa4d4IPvCyO8n2e0cTLqDzQfyjNTP8urfC3RVO7G8DqPYfen/x6jmOi3tHEteAQQQdCF2sOaGaP7nCz4JYpft8nG8XuhisKf21NxaP9yl22GJgm2YanWNU3Y9Eh5e7LoAA3Tv6LtYrEKvxuzMPVvUotk/ib2Xf1NglSenvpgWeVUznWLx4Au4BZpuIe1xdTGZuhg+sCZiBPTXkukY3cPDvMsrVGnk6Hjw0PtVVi9wq1wypSc2QWxLXCBebX81SsEo/uVTnuK7ZOJdUEPMGeMToJGgH6KXamzGvaBlFiC0izmuBJBa4XGp6XKY3dLF035ixzrzLSD7AVdOwVUtg03gx+UhVZMckyzFlcTF1NnVDVflGUOcMsdkEAC0dDxBv00Gi2Vu+ymCTBLjJ1Phf6uvMPsKo0uNR9R0kGO0BYQLfWpRLaj2dltNzr6mwjjFvkklH/EteolJVImrUgBDWxa0SIQYozYi58faia9WpOUU6l4ghrjIPHsgx3G6ZR2fXqN7dOo2w4Zb97kY45+UUScfADUosw1NzxdwEDncgDylZdzc7ixxzZ3HK4gkwD63t9i0+P2VWDQHvoNAkTUe0At4Zg0ySD05clSVmYOlerjAby5tAOeTEWD3RAseepVnoTuzVhzQjCiuoVPRuc03LXuAMSczTeD+ExyOkc1o8DjMS8AMY5zogODSTBaCC48xe58VU4vf/AA1MuOHwoc46vqkGYETlbZZvbG++MxAyuqlrPyU+w3yarI4PLYuTNujtSN3tDF0sOD95xQzEf6VGH1BLYLT+Ad/VZXam/jzLMKwUGkQX+tWcDrmqcJ5CFi3PJ1K8D4V8ccY9GajS7C2oKTi59y7UnU95Wr3X3s9LictNoDBx4kzJOmi5PWxBNuCvNyMd6LENJ+XFXIVn0vhMYSL/AF4o9tRVeyHCpSBEafWiMa2NR5JhQh11zveygfRvIc5po4mnVBbrlePRkDxePJdAlY3e+hbFD8+GLh30Q53vDFFwQ2j64e1j+D2g2vwn4qN+IA4FZvcLaBr7OplxOam91Mnp6zfY4DwV593nifb8VCIbVx45KH7wTwHt+amOD6letw30SUQjWVLae39UlJ93+pKSgD5exNMHszb8JNo6EcF5gK1y1w6Hv59PmpcSyCbWMSNR3g8ELWYWnMAZEcZkc50K58Xao6U04y3Is6XZdlJ5X92ugVxhamvK0hVGCeKrYgSL96NpVQNT0cONv09yzZY+DfhlxZfUiPP2I2meHEXBKrcLVkAag6Hl8kfSBHEW0HErFJGkPBJE2tqNO9WOzdr1KBkGWHVpsB3ciquhUjtcxcfCFM4aEXafYpGTg7RVKKkqfRv8BtllUS035cUWa65rlyPEHq0jUTrpwRtHeY0jD3B/dE+yy6WHXJ8TObl0L7gbeo9C1akcSqnC7fpVfVcJ5Gx8ipauJlbVki+jFLFKPDRLVxrxo4oOttqsNHKCvWVXiqyO4GwKxG8+IGj1VYrfHFDSogMXWVRiXqbg7A7F734s/wC85UeN2/iH+tWef5iocQ5AVSl3B2kWIxDnauJ7zKDqFTvQ9QqBoavCm1awCHfXJ0RSFbSJn1IUD6kpi9CahGxKfB1cjw7kb93FQhOawkgDU2HedESHa93d830qbWD0IgQHVqhbmPQAFabDb7VDGbDh4/NSeKn/ABv5riWIhrW03CS0ATxBgL3CVS27HOBHUg+aNko+gcLvVhqnZcXUncngiCgd7XENbWp9toa9ji0F4AMOvlkx2Y8VyjBbz4imA1xFVg/DUHpB4TceBV5s7e+kLupVKR50ahH9r59hRsFFj9m+1XNe/D08r2PAJAJzNcy2cSLgix8Cum0WOGsDvI+C5v8A+raBkiviBz7DA4/zjVDu3pws6Yl/U1InyajYKOqwOY80w5eY81y0b1YSINKvH/yn4pw3gwB/9y2/52/EKEo6j4t816uaDaGBNxiMS3pLf+q9UIc3bgtYhrut2nw0H1ZA5ARcgRymDzBGiGqVjN3OI77+a8c+b+fyXOjjl5Z1p5Y9JDaFb0NSxlp0I8yP071d1WBsPGh5cjEj9P1VBiKc/Wh4K33bx2YGi/uHTiD9cE2WNqyvBOpbS7wdaLT2TccP8K1w78wuYI669VlqhFIlrpkcBwIg+LeSIo7YIgNBJNgW3M/NYnhbfB0PWilyzVh0QdOY59Qp6+NFJnZNouTNp5BUGDpvcQaji+pNmA2b1c4H2AjqnbRwVV+UPNpmGmdRqTA8o/Wt41dNhUrXQx+16jgW0wW37TiZcRxA/Lbgp8PRDb6tPTQnj3J2EwQaIIlp4+xHMpQS0+HwBSykukMgCrTtEc4PwUTdpVaej3dxv71bvpANykTwHyVbXw14I1429qMMlAlFS7GjeOpFwD5hC1t5B+JjvCD8VBisLkM3F7jkUDWw0drgtkMpknhXwFVt4af7w/ln3ICvtymeJ/pPyQlehH8J0+uaBq0YsfArRGSZmnBoKq7XZwnyQdXaY4NKgfT8+KiczyVqooluHVMa48AEOapOpTsiY5idUVOxQkAvad7KTIjYEhgCdCeGp2RCxtpGAnttBGov4hehqdlUsFFgdsTdzASdSDEqWntVn5XDXSDqqrKntbCO4m0s6ePZzPkVMMZTiM5nuKqCxPDZU3B2FucSz/yJpxNPjUJ8T8FU5SE8M4hTcDYWYxVHg5w/qUn3ul+Zx8D8lWMw7jcAnwR1PYldwBFJ0HpxR3E2j/vtHk9JEt3Yr8Q0dCYPtSR3Mm1FHVGvQz4KMEiUklkRtl3/AH9z3NmB6rwPLSKjTdpv4fXvSSTFb+S7xlUYrJFnNYTm0hoIzNPONQRzI4q82Zg6NDNE1HgDMTYEOjQcB7UklnyN/R4/4asUV9fku8L2TmgejMENAiPmRcdVJiBx1BuvUljkuTXEgpG+X8J06CCVM2PVOvA8+iSSqkMKk7MS13h3ae9e+hDpaRJHE8kkkGBlfimXyOvNg74HjPVVJqNbIfwsUkldjVugSdKwevRbpwNwfcVV1sPMtOo0KSSvg2UzVgL6c949oQ7qXHgbL1JaYtmWSRC6jFvIrz0X6pJK22VOKB61GEThu3HMe3oUkk7ftsqSqdDg3jwP0V6WfokkkLK4PAxPy8V6kjYtDYTmt4JJIkJqdG8FTjClpSSVbkx1FF5s7CCzoBHEEA2K0mBwFPsnKL6QAPr9EkksJu6DOCqzRYTZzGiQ0AG1h7xpCNZSZGRwF7D5WSSV+5lO1DX0nM7JAdGhtokkklcmFJ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36" name="Picture 16" descr="http://www.meireles.pt/imagem/caldo-verd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0" t="6506" r="10053" b="5560"/>
          <a:stretch/>
        </p:blipFill>
        <p:spPr bwMode="auto">
          <a:xfrm>
            <a:off x="2771800" y="4797152"/>
            <a:ext cx="1728192" cy="118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bolsademulher.com/sites/www.bolsademulher.com/files/receita/pasteis-de-belem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1676400" cy="106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47864" y="2060848"/>
            <a:ext cx="19105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Azeitonas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Olives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00192" y="2132856"/>
            <a:ext cx="19105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Enchidos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Smoked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meat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77430" y="4443666"/>
            <a:ext cx="19105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Bacalhau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Codfish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995936" y="4149080"/>
            <a:ext cx="19105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Cabrito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Sheep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444208" y="4149080"/>
            <a:ext cx="19105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Sardinha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Sardines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64088" y="6021288"/>
            <a:ext cx="232447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Arial" pitchFamily="34" charset="0"/>
                <a:cs typeface="Arial" pitchFamily="34" charset="0"/>
              </a:rPr>
              <a:t>Pastéis de Belém </a:t>
            </a:r>
          </a:p>
          <a:p>
            <a:pPr algn="ctr"/>
            <a:r>
              <a:rPr lang="pt-PT" sz="1400" dirty="0" smtClean="0">
                <a:latin typeface="Arial" pitchFamily="34" charset="0"/>
                <a:cs typeface="Arial" pitchFamily="34" charset="0"/>
              </a:rPr>
              <a:t>Belém cookies 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627784" y="5949280"/>
            <a:ext cx="19105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Caldo verde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Vegetable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soup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587" y="0"/>
            <a:ext cx="652233" cy="11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77804"/>
            <a:ext cx="8229600" cy="1143000"/>
          </a:xfrm>
        </p:spPr>
        <p:txBody>
          <a:bodyPr>
            <a:noAutofit/>
          </a:bodyPr>
          <a:lstStyle/>
          <a:p>
            <a:r>
              <a:rPr lang="pt-PT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Organização do Sistema Educativo em Portugal</a:t>
            </a:r>
            <a:br>
              <a:rPr lang="pt-PT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Portuguese </a:t>
            </a:r>
            <a:r>
              <a:rPr lang="pt-PT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educational</a:t>
            </a:r>
            <a:r>
              <a:rPr lang="pt-PT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pt-PT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2207"/>
            <a:ext cx="648256" cy="11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0" t="27630" r="27825" b="30161"/>
          <a:stretch/>
        </p:blipFill>
        <p:spPr bwMode="auto">
          <a:xfrm>
            <a:off x="179512" y="1196752"/>
            <a:ext cx="8352928" cy="302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4272677"/>
            <a:ext cx="511256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Educação Pré - Escolar : 3 aos 5 anos idade;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Kindergarten:3-5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Ensino Básico: 6 aos 14 anos;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school:6-14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Ensino Secundário: 15 aos 17 anos;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15-17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Ensino Superior (opcional): 18 aos 28 anos.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18-28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0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896544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Vestuário Tradicional Português</a:t>
            </a:r>
            <a:b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Traditional</a:t>
            </a:r>
            <a: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customes</a:t>
            </a:r>
            <a:endParaRPr lang="pt-PT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0"/>
            <a:ext cx="720080" cy="14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anais.com/upload/store/img/151_20031101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6425"/>
            <a:ext cx="5544616" cy="50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28184" y="692696"/>
            <a:ext cx="2592288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Cada Região de Portugal identificava-se pelo típico traje característico da sua zona.</a:t>
            </a:r>
          </a:p>
          <a:p>
            <a:pPr algn="ctr"/>
            <a:r>
              <a:rPr lang="pt-PT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region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costume. 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agens6.publico.pt/imagens.aspx/836706?tp=UH&amp;db=IMAG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114065" cy="2064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erralves.pt/fotos/percursos/img_serralves_percursos_casa_serralves_L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52595" cy="199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r>
              <a:rPr lang="pt-PT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Cultura Portuguesa: museus, exposições…</a:t>
            </a:r>
            <a:br>
              <a:rPr lang="pt-PT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Portuguese </a:t>
            </a:r>
            <a:r>
              <a:rPr lang="pt-PT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culture:museums,exhibitions</a:t>
            </a:r>
            <a:endParaRPr lang="pt-PT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709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39552" y="3212976"/>
            <a:ext cx="388843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latin typeface="Arial" pitchFamily="34" charset="0"/>
                <a:cs typeface="Arial" pitchFamily="34" charset="0"/>
              </a:rPr>
              <a:t>Museu de Arte Contemporânea (Fundação de Serralves)</a:t>
            </a:r>
          </a:p>
          <a:p>
            <a:pPr algn="ctr"/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Modern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004048" y="3212976"/>
            <a:ext cx="30243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Museu Militar do Porto</a:t>
            </a:r>
          </a:p>
          <a:p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museum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PT" sz="1400" dirty="0" err="1" smtClean="0">
                <a:latin typeface="Arial" pitchFamily="34" charset="0"/>
                <a:cs typeface="Arial" pitchFamily="34" charset="0"/>
              </a:rPr>
              <a:t>oporto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http://www.museudaimprensa.pt/images/mus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68" y="4163819"/>
            <a:ext cx="3315749" cy="196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683568" y="6093296"/>
            <a:ext cx="2808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Museu da Imprensa</a:t>
            </a:r>
          </a:p>
          <a:p>
            <a:r>
              <a:rPr lang="pt-PT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press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8" name="Picture 10" descr="http://cdn5.igogo.pt/fotos/06/97/museu-nacional-de-soares-dos-reis-2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936510" cy="199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5148064" y="6093296"/>
            <a:ext cx="348300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smtClean="0"/>
              <a:t>Museu Nacional de Soares dos Reis</a:t>
            </a:r>
          </a:p>
          <a:p>
            <a:r>
              <a:rPr lang="pt-PT" dirty="0" smtClean="0"/>
              <a:t>Soares dos Reis </a:t>
            </a:r>
            <a:r>
              <a:rPr lang="pt-PT" dirty="0" err="1" smtClean="0"/>
              <a:t>museum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7349" y="671541"/>
            <a:ext cx="230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PORTO</a:t>
            </a:r>
            <a:endParaRPr lang="pt-PT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332656"/>
            <a:ext cx="230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LISBOA</a:t>
            </a:r>
          </a:p>
          <a:p>
            <a:r>
              <a:rPr lang="pt-PT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Lisbon</a:t>
            </a:r>
            <a:endParaRPr lang="pt-PT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82" y="84683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ojogo.pt/Storage/OJ/2013/big/ng2678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4167"/>
            <a:ext cx="3510049" cy="213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827584" y="3789040"/>
            <a:ext cx="20313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Museu do Benfica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Benfica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pt-PT" dirty="0"/>
          </a:p>
        </p:txBody>
      </p:sp>
      <p:pic>
        <p:nvPicPr>
          <p:cNvPr id="9220" name="Picture 4" descr="http://www.joaoleitao.com/fotografias-lisboa/imagens/2011/11/museu-fado-alfama-lisbo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142630" cy="235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5508104" y="3501008"/>
            <a:ext cx="18181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Museu do Fado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“Fado”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pt-PT" dirty="0"/>
          </a:p>
        </p:txBody>
      </p:sp>
      <p:pic>
        <p:nvPicPr>
          <p:cNvPr id="9222" name="Picture 6" descr="http://2.bp.blogspot.com/-C0pMdva-ngg/Uw_HgJY_ElI/AAAAAAAABK0/siYqP64k9pc/s1600/Museu+do+brinque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4200363"/>
            <a:ext cx="2462185" cy="248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5436096" y="5445224"/>
            <a:ext cx="23134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Museu do Brinquedo</a:t>
            </a:r>
          </a:p>
          <a:p>
            <a:r>
              <a:rPr lang="pt-PT" dirty="0" err="1" smtClean="0">
                <a:latin typeface="Arial" pitchFamily="34" charset="0"/>
                <a:cs typeface="Arial" pitchFamily="34" charset="0"/>
              </a:rPr>
              <a:t>Toys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354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Festas Tradicionais</a:t>
            </a:r>
            <a:b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Traditional</a:t>
            </a:r>
            <a:r>
              <a:rPr lang="pt-P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festivities</a:t>
            </a:r>
            <a:endParaRPr lang="pt-PT" sz="3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4683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Carnaval Ovar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Carnival</a:t>
            </a:r>
            <a:r>
              <a:rPr lang="pt-P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Ovar </a:t>
            </a:r>
            <a:endParaRPr lang="pt-P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conhecerportugal.com/files/artigos/melhores-festas-carnaval-portugal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4353"/>
            <a:ext cx="3597726" cy="2636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zap.aeiou.pt/wp-content/uploads/2014/02/0e9b011fe070cc7e58c93791ef29cffb-3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613584" cy="240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dn.hoteis24.pt/imgOfertas/deals/big/D32462i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3993246" cy="162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227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pt-P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Celebrações religiosas</a:t>
            </a:r>
            <a:br>
              <a:rPr lang="pt-P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Religious</a:t>
            </a:r>
            <a:r>
              <a:rPr lang="pt-P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celabracions</a:t>
            </a:r>
            <a:r>
              <a:rPr lang="pt-PT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pt-PT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llmotorhomerentals.com/images/portugal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4683"/>
            <a:ext cx="720080" cy="1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686748521"/>
              </p:ext>
            </p:extLst>
          </p:nvPr>
        </p:nvGraphicFramePr>
        <p:xfrm>
          <a:off x="395536" y="1700808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http://c10.quickcachr.fotos.sapo.pt/i/m8f0540e6/7488046_BP3L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611" y="1196752"/>
            <a:ext cx="2808312" cy="1741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jornaldamadeira.pt/sites/default/files/noivas_de_santo_antonio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769" y="3068960"/>
            <a:ext cx="3923171" cy="192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racadobocage.files.wordpress.com/2011/03/sardinhassa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186" y="5157192"/>
            <a:ext cx="3089920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7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381</Words>
  <Application>Microsoft Office PowerPoint</Application>
  <PresentationFormat>Apresentação no Ecrã (4:3)</PresentationFormat>
  <Paragraphs>95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Diapositivo 1</vt:lpstr>
      <vt:lpstr>Hábitos Alimentares Portuguese Food</vt:lpstr>
      <vt:lpstr>Exemplos de Comidas Típicas Portuguesas Some examples of typical foods</vt:lpstr>
      <vt:lpstr>Organização do Sistema Educativo em Portugal Portuguese educational system</vt:lpstr>
      <vt:lpstr>Vestuário Tradicional Português Traditional customes</vt:lpstr>
      <vt:lpstr>Cultura Portuguesa: museus, exposições… Portuguese culture:museums,exhibitions</vt:lpstr>
      <vt:lpstr>Diapositivo 7</vt:lpstr>
      <vt:lpstr>Festas Tradicionais Traditional festivities</vt:lpstr>
      <vt:lpstr>Celebrações religiosas Religious celabracions </vt:lpstr>
      <vt:lpstr>Festa da Flor (Madeira): The flower party in Madeira Island </vt:lpstr>
      <vt:lpstr>Diapositivo 11</vt:lpstr>
      <vt:lpstr>Arquitetura Contemporânea e arquitetos famosos Modern architecture and famous architects.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Filipa</dc:creator>
  <cp:lastModifiedBy>Natividade Santos</cp:lastModifiedBy>
  <cp:revision>29</cp:revision>
  <dcterms:created xsi:type="dcterms:W3CDTF">2015-06-15T13:04:01Z</dcterms:created>
  <dcterms:modified xsi:type="dcterms:W3CDTF">2015-10-10T21:49:30Z</dcterms:modified>
</cp:coreProperties>
</file>