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7559675" cy="106918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P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Marcador de Posição da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P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Marcador de Posição do Rodapé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P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Marcador de Posição do Número do Diapositivo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6B8CCEC-192B-4BDD-85EB-DA4716D2794A}" type="slidenum">
              <a:t>‹nº›</a:t>
            </a:fld>
            <a:endParaRPr lang="pt-P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17349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PT"/>
          </a:p>
        </p:txBody>
      </p:sp>
      <p:sp>
        <p:nvSpPr>
          <p:cNvPr id="4" name="Marcador de Posição do Cabeçalho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t-P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PT"/>
          </a:p>
        </p:txBody>
      </p:sp>
      <p:sp>
        <p:nvSpPr>
          <p:cNvPr id="5" name="Marcador de Posição da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t-P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PT"/>
          </a:p>
        </p:txBody>
      </p:sp>
      <p:sp>
        <p:nvSpPr>
          <p:cNvPr id="6" name="Marcador de Posição do Rodapé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pt-P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PT"/>
          </a:p>
        </p:txBody>
      </p:sp>
      <p:sp>
        <p:nvSpPr>
          <p:cNvPr id="7" name="Marcador de Posição do Número do Diapositivo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pt-P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10F94DF-6A93-4AD3-97BD-CB3686FB079B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664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t-PT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556BBC7-A96C-4B88-8926-497F602000FF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60DE40-EADA-4262-919D-749E7CB90A2A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685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556BBC7-A96C-4B88-8926-497F602000FF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568A53-9A79-4071-BE35-2D3D8C528555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031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1122363"/>
            <a:ext cx="2743200" cy="5008562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7200" cy="5008562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556BBC7-A96C-4B88-8926-497F602000FF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FDBEC3-4596-4862-9F7C-08609B714F15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080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4D01E31-60C7-4000-BDE2-1C988AD620A4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0EB76C-3FCF-4504-89C7-ADCB893671BD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795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4D01E31-60C7-4000-BDE2-1C988AD620A4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8012E1-3D02-41E9-AB15-EBE2554D7427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9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4D01E31-60C7-4000-BDE2-1C988AD620A4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87D8BD-B3AC-41D2-8613-05D3FF4C0EE1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476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4D01E31-60C7-4000-BDE2-1C988AD620A4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62F32E-3B26-49A8-A49E-A620596B6EFF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811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4D01E31-60C7-4000-BDE2-1C988AD620A4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24A635-1E9C-4CC2-824B-BC8D7EF36E59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3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4D01E31-60C7-4000-BDE2-1C988AD620A4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56E0C1-BAFC-4B70-973B-5AE4772CEA84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099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4D01E31-60C7-4000-BDE2-1C988AD620A4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720838-E0AE-4FB5-AC70-E9A73E49DD14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337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4D01E31-60C7-4000-BDE2-1C988AD620A4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B60FF8-3160-4351-BE9D-0A2168223A0A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556BBC7-A96C-4B88-8926-497F602000FF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FCDE50-C4F3-4ED1-B164-CB0CE1398917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875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4D01E31-60C7-4000-BDE2-1C988AD620A4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CE8E0C-2443-4F76-8847-D1C30E295278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095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4D01E31-60C7-4000-BDE2-1C988AD620A4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CEF9D9-8494-4A51-82D4-9FA12F1C0108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363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4D01E31-60C7-4000-BDE2-1C988AD620A4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F0CF21-841D-4A49-8C13-E2FFC0267E6F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685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556BBC7-A96C-4B88-8926-497F602000FF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51F96A-303D-4B70-917A-F6AA417E6809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689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556BBC7-A96C-4B88-8926-497F602000FF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901F10-514D-496C-9491-9F34B9223AD0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43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556BBC7-A96C-4B88-8926-497F602000FF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358F67-A197-4653-82D7-8E8BF03530C7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924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556BBC7-A96C-4B88-8926-497F602000FF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439A54-D6E6-4177-B5E1-22E8AC8A3B8C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980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556BBC7-A96C-4B88-8926-497F602000FF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E186B7-BEB2-477A-A878-080A7FB7D5A5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09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556BBC7-A96C-4B88-8926-497F602000FF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C25B8A-67BB-4A73-A381-650DC7B492E3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75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556BBC7-A96C-4B88-8926-497F602000FF}" type="datetime1">
              <a:rPr lang="pt-PT" smtClean="0"/>
              <a:pPr lvl="0"/>
              <a:t>30/09/2015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8C0BFD-AF36-41A1-88F1-A4EBFB47D02F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668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Clique para editar o formato do texto do títuloClique para editar o estilo</a:t>
            </a:r>
          </a:p>
        </p:txBody>
      </p:sp>
      <p:sp>
        <p:nvSpPr>
          <p:cNvPr id="3" name="Marcador de Posição da Data 3"/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t-PT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556BBC7-A96C-4B88-8926-497F602000FF}" type="datetime1">
              <a:rPr lang="pt-PT"/>
              <a:pPr lvl="0"/>
              <a:t>30/09/2015</a:t>
            </a:fld>
            <a:endParaRPr lang="pt-PT"/>
          </a:p>
        </p:txBody>
      </p:sp>
      <p:sp>
        <p:nvSpPr>
          <p:cNvPr id="4" name="Marcador de Posição do Rodapé 4"/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pt-PT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PT"/>
          </a:p>
        </p:txBody>
      </p:sp>
      <p:sp>
        <p:nvSpPr>
          <p:cNvPr id="5" name="Marcador de Posição do Número do Diapositivo 5"/>
          <p:cNvSpPr txBox="1">
            <a:spLocks noGrp="1"/>
          </p:cNvSpPr>
          <p:nvPr>
            <p:ph type="sldNum" sz="quarter" idx="4"/>
          </p:nvPr>
        </p:nvSpPr>
        <p:spPr>
          <a:xfrm>
            <a:off x="86104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t-PT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35E35F1-61D2-4E3C-85A8-6FF233D8BEBB}" type="slidenum">
              <a:t>‹nº›</a:t>
            </a:fld>
            <a:endParaRPr lang="pt-PT"/>
          </a:p>
        </p:txBody>
      </p:sp>
      <p:sp>
        <p:nvSpPr>
          <p:cNvPr id="6" name="Marcador de Posição do Texto 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6000" b="0" i="0" u="none" strike="noStrike" kern="1200" spc="0">
          <a:ln>
            <a:noFill/>
          </a:ln>
          <a:solidFill>
            <a:srgbClr val="000000"/>
          </a:solidFill>
          <a:latin typeface="Calibri Light" pitchFamily="18"/>
          <a:ea typeface="Microsoft YaHei" pitchFamily="2"/>
          <a:cs typeface="Mangal" pitchFamily="2"/>
        </a:defRPr>
      </a:lvl1pPr>
    </p:titleStyle>
    <p:bodyStyle>
      <a:lvl1pPr algn="l" rtl="0" hangingPunct="1">
        <a:lnSpc>
          <a:spcPct val="90000"/>
        </a:lnSpc>
        <a:spcBef>
          <a:spcPts val="0"/>
        </a:spcBef>
        <a:spcAft>
          <a:spcPts val="1417"/>
        </a:spcAft>
        <a:tabLst/>
        <a:defRPr lang="en-US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Clique para editar o formato do texto do títuloClique para editar o estilo</a:t>
            </a:r>
          </a:p>
        </p:txBody>
      </p:sp>
      <p:sp>
        <p:nvSpPr>
          <p:cNvPr id="3" name="Marcador de Posição de Conteúdo 2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t-PT"/>
              <a:t>Clique para editar o formato do texto do destaque</a:t>
            </a:r>
          </a:p>
          <a:p>
            <a:pPr lvl="1"/>
            <a:r>
              <a:rPr lang="pt-PT"/>
              <a:t>Segundo nível de destaque</a:t>
            </a:r>
          </a:p>
          <a:p>
            <a:pPr lvl="2"/>
            <a:r>
              <a:rPr lang="pt-PT"/>
              <a:t>Terceiro nível de destaque</a:t>
            </a:r>
          </a:p>
          <a:p>
            <a:pPr lvl="3"/>
            <a:r>
              <a:rPr lang="pt-PT"/>
              <a:t>Quarto nível de destaque</a:t>
            </a:r>
          </a:p>
          <a:p>
            <a:pPr lvl="4"/>
            <a:r>
              <a:rPr lang="pt-PT"/>
              <a:t>Quinto nível de destaque</a:t>
            </a:r>
          </a:p>
          <a:p>
            <a:pPr lvl="5"/>
            <a:r>
              <a:rPr lang="pt-PT"/>
              <a:t>Sexto nível de destaque</a:t>
            </a:r>
          </a:p>
          <a:p>
            <a:pPr lvl="6"/>
            <a:r>
              <a:rPr lang="pt-PT"/>
              <a:t>Sétimo nível de destaque</a:t>
            </a:r>
          </a:p>
          <a:p>
            <a:pPr lvl="7"/>
            <a:r>
              <a:rPr lang="pt-PT"/>
              <a:t>Oitavo nível de destaque</a:t>
            </a:r>
          </a:p>
          <a:p>
            <a:pPr lvl="0"/>
            <a:r>
              <a:rPr lang="pt-PT"/>
              <a:t>Nono nível de destaqueClique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t-PT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4D01E31-60C7-4000-BDE2-1C988AD620A4}" type="datetime1">
              <a:rPr lang="pt-PT"/>
              <a:pPr lvl="0"/>
              <a:t>30/09/2015</a:t>
            </a:fld>
            <a:endParaRPr lang="pt-PT"/>
          </a:p>
        </p:txBody>
      </p:sp>
      <p:sp>
        <p:nvSpPr>
          <p:cNvPr id="5" name="Marcador de Posição do Rodapé 4"/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pt-PT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PT"/>
          </a:p>
        </p:txBody>
      </p:sp>
      <p:sp>
        <p:nvSpPr>
          <p:cNvPr id="6" name="Marcador de Posição do Número do Diapositivo 5"/>
          <p:cNvSpPr txBox="1">
            <a:spLocks noGrp="1"/>
          </p:cNvSpPr>
          <p:nvPr>
            <p:ph type="sldNum" sz="quarter" idx="4"/>
          </p:nvPr>
        </p:nvSpPr>
        <p:spPr>
          <a:xfrm>
            <a:off x="86104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t-PT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3847C6F-A24F-4917-91CB-CD9659C21879}" type="slidenum"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spc="0">
          <a:ln>
            <a:noFill/>
          </a:ln>
          <a:solidFill>
            <a:srgbClr val="000000"/>
          </a:solidFill>
          <a:latin typeface="Calibri Light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pt-PT" sz="2800" b="0" i="0" u="none" strike="noStrike" spc="0">
          <a:solidFill>
            <a:srgbClr val="000000"/>
          </a:solidFill>
          <a:latin typeface="Calibri" pitchFamily="18"/>
        </a:defRPr>
      </a:lvl1pPr>
      <a:lvl2pPr lvl="1">
        <a:buSzPct val="75000"/>
        <a:buFont typeface="StarSymbol"/>
        <a:buChar char="–"/>
        <a:tabLst/>
        <a:defRPr lang="pt-PT" sz="2800" b="0" i="0" u="none" strike="noStrike" spc="0">
          <a:solidFill>
            <a:srgbClr val="000000"/>
          </a:solidFill>
          <a:latin typeface="Calibri" pitchFamily="18"/>
        </a:defRPr>
      </a:lvl2pPr>
      <a:lvl3pPr lvl="2">
        <a:buSzPct val="45000"/>
        <a:buFont typeface="StarSymbol"/>
        <a:buChar char="●"/>
        <a:tabLst/>
        <a:defRPr lang="pt-PT" sz="2800" b="0" i="0" u="none" strike="noStrike" spc="0">
          <a:solidFill>
            <a:srgbClr val="000000"/>
          </a:solidFill>
          <a:latin typeface="Calibri" pitchFamily="18"/>
        </a:defRPr>
      </a:lvl3pPr>
      <a:lvl4pPr lvl="3">
        <a:buSzPct val="75000"/>
        <a:buFont typeface="StarSymbol"/>
        <a:buChar char="–"/>
        <a:tabLst/>
        <a:defRPr lang="pt-PT" sz="2800" b="0" i="0" u="none" strike="noStrike" spc="0">
          <a:solidFill>
            <a:srgbClr val="000000"/>
          </a:solidFill>
          <a:latin typeface="Calibri" pitchFamily="18"/>
        </a:defRPr>
      </a:lvl4pPr>
      <a:lvl5pPr lvl="4">
        <a:buSzPct val="45000"/>
        <a:buFont typeface="StarSymbol"/>
        <a:buChar char="●"/>
        <a:tabLst/>
        <a:defRPr lang="pt-PT" sz="2800" b="0" i="0" u="none" strike="noStrike" spc="0">
          <a:solidFill>
            <a:srgbClr val="00000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pt-PT" sz="2800" b="0" i="0" u="none" strike="noStrike" spc="0">
          <a:solidFill>
            <a:srgbClr val="00000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pt-PT" sz="2800" b="0" i="0" u="none" strike="noStrike" spc="0">
          <a:solidFill>
            <a:srgbClr val="00000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pt-PT" sz="28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lnSpc>
          <a:spcPct val="90000"/>
        </a:lnSpc>
        <a:spcBef>
          <a:spcPts val="1001"/>
        </a:spcBef>
        <a:spcAft>
          <a:spcPts val="1417"/>
        </a:spcAft>
        <a:buSzPct val="45000"/>
        <a:buFont typeface="Arial" pitchFamily="32"/>
        <a:buChar char="•"/>
        <a:tabLst/>
        <a:defRPr lang="pt-PT" sz="28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.jpg"/><Relationship Id="rId7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7.jpg"/><Relationship Id="rId7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gif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gif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gif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400" dirty="0">
                <a:latin typeface="Arial Rounded MT Bold" pitchFamily="34"/>
              </a:rPr>
              <a:t>Portuguese traditional costumes</a:t>
            </a:r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4294967295"/>
          </p:nvPr>
        </p:nvSpPr>
        <p:spPr>
          <a:xfrm>
            <a:off x="1649403" y="4582032"/>
            <a:ext cx="9143640" cy="165528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spcAft>
                <a:spcPts val="0"/>
              </a:spcAft>
              <a:buNone/>
            </a:pPr>
            <a:r>
              <a:rPr lang="pt-PT" sz="2000" dirty="0">
                <a:latin typeface="Arial Rounded MT Bold" pitchFamily="34"/>
              </a:rPr>
              <a:t>Trajes tradicionais portugueses</a:t>
            </a:r>
          </a:p>
          <a:p>
            <a:pPr marL="0" lvl="0" indent="0" algn="ctr">
              <a:spcAft>
                <a:spcPts val="0"/>
              </a:spcAft>
              <a:buNone/>
            </a:pPr>
            <a:r>
              <a:rPr lang="pt-PT" sz="2000" dirty="0" smtClean="0">
                <a:latin typeface="Arial Rounded MT Bold" pitchFamily="34"/>
              </a:rPr>
              <a:t>Erasmus+ </a:t>
            </a:r>
            <a:r>
              <a:rPr lang="pt-PT" sz="2000" dirty="0">
                <a:latin typeface="Arial Rounded MT Bold" pitchFamily="34"/>
              </a:rPr>
              <a:t>– “</a:t>
            </a:r>
            <a:r>
              <a:rPr lang="pt-PT" sz="2000" dirty="0" err="1">
                <a:latin typeface="Arial Rounded MT Bold" pitchFamily="34"/>
              </a:rPr>
              <a:t>Europe</a:t>
            </a:r>
            <a:r>
              <a:rPr lang="pt-PT" sz="2000" dirty="0">
                <a:latin typeface="Arial Rounded MT Bold" pitchFamily="34"/>
              </a:rPr>
              <a:t> </a:t>
            </a:r>
            <a:r>
              <a:rPr lang="pt-PT" sz="2000" dirty="0" err="1">
                <a:latin typeface="Arial Rounded MT Bold" pitchFamily="34"/>
              </a:rPr>
              <a:t>against</a:t>
            </a:r>
            <a:r>
              <a:rPr lang="pt-PT" sz="2000" dirty="0">
                <a:latin typeface="Arial Rounded MT Bold" pitchFamily="34"/>
              </a:rPr>
              <a:t> </a:t>
            </a:r>
            <a:r>
              <a:rPr lang="pt-PT" sz="2000" dirty="0" err="1">
                <a:latin typeface="Arial Rounded MT Bold" pitchFamily="34"/>
              </a:rPr>
              <a:t>stereotypes</a:t>
            </a:r>
            <a:r>
              <a:rPr lang="pt-PT" sz="2000" dirty="0">
                <a:latin typeface="Arial Rounded MT Bold" pitchFamily="34"/>
              </a:rPr>
              <a:t>”</a:t>
            </a:r>
          </a:p>
          <a:p>
            <a:pPr marL="0" lvl="0" indent="0" algn="ctr">
              <a:spcAft>
                <a:spcPts val="0"/>
              </a:spcAft>
              <a:buNone/>
            </a:pPr>
            <a:r>
              <a:rPr lang="pt-PT" sz="2000" dirty="0">
                <a:latin typeface="Arial Rounded MT Bold" pitchFamily="34"/>
              </a:rPr>
              <a:t>Ana Carolina Santos </a:t>
            </a:r>
            <a:r>
              <a:rPr lang="pt-PT" sz="2000" dirty="0" smtClean="0">
                <a:latin typeface="Arial Rounded MT Bold" pitchFamily="34"/>
              </a:rPr>
              <a:t>Rodrigues</a:t>
            </a:r>
          </a:p>
          <a:p>
            <a:pPr marL="0" lvl="0" indent="0" algn="ctr">
              <a:spcAft>
                <a:spcPts val="0"/>
              </a:spcAft>
              <a:buNone/>
            </a:pPr>
            <a:r>
              <a:rPr lang="pt-PT" sz="2000" dirty="0" smtClean="0">
                <a:latin typeface="Arial Rounded MT Bold" pitchFamily="34"/>
              </a:rPr>
              <a:t>11.º B</a:t>
            </a:r>
            <a:endParaRPr lang="pt-PT" sz="2000" dirty="0">
              <a:latin typeface="Arial Rounded MT Bold" pitchFamily="34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7220"/>
            <a:ext cx="1296143" cy="802374"/>
          </a:xfrm>
          <a:prstGeom prst="rect">
            <a:avLst/>
          </a:prstGeom>
        </p:spPr>
      </p:pic>
      <p:pic>
        <p:nvPicPr>
          <p:cNvPr id="5" name="Picture 4" descr="http://www.epi.edu.pt/uploads/a927c473bad87c93b2df8ddd55dca404.jpg"/>
          <p:cNvPicPr>
            <a:picLocks noChangeAspect="1" noChangeArrowheads="1"/>
          </p:cNvPicPr>
          <p:nvPr/>
        </p:nvPicPr>
        <p:blipFill>
          <a:blip r:embed="rId4" cstate="print"/>
          <a:srcRect t="12371" b="8117"/>
          <a:stretch>
            <a:fillRect/>
          </a:stretch>
        </p:blipFill>
        <p:spPr bwMode="auto">
          <a:xfrm>
            <a:off x="2207568" y="2270568"/>
            <a:ext cx="7002888" cy="15904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400" dirty="0">
                <a:latin typeface="Arial Rounded MT Bold" pitchFamily="34"/>
              </a:rPr>
              <a:t>Portuguese traditional costumes</a:t>
            </a:r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4294967295"/>
          </p:nvPr>
        </p:nvSpPr>
        <p:spPr>
          <a:xfrm>
            <a:off x="1649403" y="4582032"/>
            <a:ext cx="9143640" cy="165528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spcAft>
                <a:spcPts val="0"/>
              </a:spcAft>
              <a:buNone/>
            </a:pPr>
            <a:r>
              <a:rPr lang="pt-PT" sz="2000" dirty="0">
                <a:latin typeface="Arial Rounded MT Bold" pitchFamily="34"/>
              </a:rPr>
              <a:t>Trajes tradicionais portugueses</a:t>
            </a:r>
          </a:p>
          <a:p>
            <a:pPr marL="0" lvl="0" indent="0" algn="ctr">
              <a:spcAft>
                <a:spcPts val="0"/>
              </a:spcAft>
              <a:buNone/>
            </a:pPr>
            <a:r>
              <a:rPr lang="pt-PT" sz="2000" dirty="0" smtClean="0">
                <a:latin typeface="Arial Rounded MT Bold" pitchFamily="34"/>
              </a:rPr>
              <a:t>Erasmus+ </a:t>
            </a:r>
            <a:r>
              <a:rPr lang="pt-PT" sz="2000" dirty="0">
                <a:latin typeface="Arial Rounded MT Bold" pitchFamily="34"/>
              </a:rPr>
              <a:t>– “</a:t>
            </a:r>
            <a:r>
              <a:rPr lang="pt-PT" sz="2000" dirty="0" err="1">
                <a:latin typeface="Arial Rounded MT Bold" pitchFamily="34"/>
              </a:rPr>
              <a:t>Europe</a:t>
            </a:r>
            <a:r>
              <a:rPr lang="pt-PT" sz="2000" dirty="0">
                <a:latin typeface="Arial Rounded MT Bold" pitchFamily="34"/>
              </a:rPr>
              <a:t> </a:t>
            </a:r>
            <a:r>
              <a:rPr lang="pt-PT" sz="2000" dirty="0" err="1">
                <a:latin typeface="Arial Rounded MT Bold" pitchFamily="34"/>
              </a:rPr>
              <a:t>against</a:t>
            </a:r>
            <a:r>
              <a:rPr lang="pt-PT" sz="2000" dirty="0">
                <a:latin typeface="Arial Rounded MT Bold" pitchFamily="34"/>
              </a:rPr>
              <a:t> </a:t>
            </a:r>
            <a:r>
              <a:rPr lang="pt-PT" sz="2000" dirty="0" err="1">
                <a:latin typeface="Arial Rounded MT Bold" pitchFamily="34"/>
              </a:rPr>
              <a:t>stereotypes</a:t>
            </a:r>
            <a:r>
              <a:rPr lang="pt-PT" sz="2000" dirty="0">
                <a:latin typeface="Arial Rounded MT Bold" pitchFamily="34"/>
              </a:rPr>
              <a:t>”</a:t>
            </a:r>
          </a:p>
          <a:p>
            <a:pPr marL="0" lvl="0" indent="0" algn="ctr">
              <a:spcAft>
                <a:spcPts val="0"/>
              </a:spcAft>
              <a:buNone/>
            </a:pPr>
            <a:r>
              <a:rPr lang="pt-PT" sz="2000" dirty="0">
                <a:latin typeface="Arial Rounded MT Bold" pitchFamily="34"/>
              </a:rPr>
              <a:t>Ana Carolina Santos </a:t>
            </a:r>
            <a:r>
              <a:rPr lang="pt-PT" sz="2000" dirty="0" smtClean="0">
                <a:latin typeface="Arial Rounded MT Bold" pitchFamily="34"/>
              </a:rPr>
              <a:t>Rodrigues</a:t>
            </a:r>
          </a:p>
          <a:p>
            <a:pPr marL="0" lvl="0" indent="0" algn="ctr">
              <a:spcAft>
                <a:spcPts val="0"/>
              </a:spcAft>
              <a:buNone/>
            </a:pPr>
            <a:r>
              <a:rPr lang="pt-PT" sz="2000" dirty="0" smtClean="0">
                <a:latin typeface="Arial Rounded MT Bold" pitchFamily="34"/>
              </a:rPr>
              <a:t>11.º B</a:t>
            </a:r>
            <a:endParaRPr lang="pt-PT" sz="2000" dirty="0">
              <a:latin typeface="Arial Rounded MT Bold" pitchFamily="34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7220"/>
            <a:ext cx="1296143" cy="802374"/>
          </a:xfrm>
          <a:prstGeom prst="rect">
            <a:avLst/>
          </a:prstGeom>
        </p:spPr>
      </p:pic>
      <p:pic>
        <p:nvPicPr>
          <p:cNvPr id="5" name="Picture 4" descr="http://www.epi.edu.pt/uploads/a927c473bad87c93b2df8ddd55dca404.jpg"/>
          <p:cNvPicPr>
            <a:picLocks noChangeAspect="1" noChangeArrowheads="1"/>
          </p:cNvPicPr>
          <p:nvPr/>
        </p:nvPicPr>
        <p:blipFill>
          <a:blip r:embed="rId4" cstate="print"/>
          <a:srcRect t="12371" b="8117"/>
          <a:stretch>
            <a:fillRect/>
          </a:stretch>
        </p:blipFill>
        <p:spPr bwMode="auto">
          <a:xfrm>
            <a:off x="2207568" y="2486592"/>
            <a:ext cx="7002888" cy="159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225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dei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745200" y="0"/>
            <a:ext cx="10515240" cy="1325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>
                <a:latin typeface="Arial Rounded MT Bold" pitchFamily="34"/>
              </a:rPr>
              <a:t>Madeira</a:t>
            </a:r>
          </a:p>
        </p:txBody>
      </p:sp>
      <p:pic>
        <p:nvPicPr>
          <p:cNvPr id="3" name="Marcador de Posição de Conteúdo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79480" y="1442880"/>
            <a:ext cx="2247480" cy="4028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6569" r="57118"/>
          <a:stretch>
            <a:fillRect/>
          </a:stretch>
        </p:blipFill>
        <p:spPr>
          <a:xfrm>
            <a:off x="4259880" y="1442880"/>
            <a:ext cx="2003399" cy="4028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l="62809" r="4238"/>
          <a:stretch>
            <a:fillRect/>
          </a:stretch>
        </p:blipFill>
        <p:spPr>
          <a:xfrm>
            <a:off x="8698680" y="1442880"/>
            <a:ext cx="1818360" cy="4028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 l="61987" r="2310"/>
          <a:stretch>
            <a:fillRect/>
          </a:stretch>
        </p:blipFill>
        <p:spPr>
          <a:xfrm>
            <a:off x="6496199" y="1442880"/>
            <a:ext cx="1969920" cy="40287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7"/>
          <p:cNvSpPr/>
          <p:nvPr/>
        </p:nvSpPr>
        <p:spPr>
          <a:xfrm>
            <a:off x="1634040" y="5589000"/>
            <a:ext cx="8737560" cy="821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Traje tradicional da ilha da Madeira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 - </a:t>
            </a:r>
            <a:r>
              <a:rPr lang="pt-PT" sz="24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Traditional</a:t>
            </a:r>
            <a:r>
              <a:rPr lang="pt-PT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 costume </a:t>
            </a:r>
            <a:r>
              <a:rPr lang="pt-PT" sz="2400" b="0" i="0" u="none" strike="noStrike" kern="1200" spc="0" dirty="0" err="1" smtClean="0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of</a:t>
            </a:r>
            <a:r>
              <a:rPr lang="pt-PT" sz="2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 Madeira Island</a:t>
            </a:r>
            <a:endParaRPr lang="pt-PT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 Rounded MT Bold" pitchFamily="34"/>
              <a:ea typeface="Microsoft YaHei" pitchFamily="2"/>
              <a:cs typeface="Mangal" pitchFamily="2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7220"/>
            <a:ext cx="1296143" cy="802374"/>
          </a:xfrm>
          <a:prstGeom prst="rect">
            <a:avLst/>
          </a:prstGeom>
        </p:spPr>
      </p:pic>
      <p:pic>
        <p:nvPicPr>
          <p:cNvPr id="9" name="Picture 4" descr="http://www.epi.edu.pt/uploads/a927c473bad87c93b2df8ddd55dca404.jpg"/>
          <p:cNvPicPr>
            <a:picLocks noChangeAspect="1" noChangeArrowheads="1"/>
          </p:cNvPicPr>
          <p:nvPr/>
        </p:nvPicPr>
        <p:blipFill>
          <a:blip r:embed="rId8" cstate="print"/>
          <a:srcRect t="12371" b="8117"/>
          <a:stretch>
            <a:fillRect/>
          </a:stretch>
        </p:blipFill>
        <p:spPr bwMode="auto">
          <a:xfrm>
            <a:off x="10038723" y="6171274"/>
            <a:ext cx="1918200" cy="4356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çores (Azo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>
                <a:latin typeface="Arial Rounded MT Bold" pitchFamily="34"/>
              </a:rPr>
              <a:t>Açores </a:t>
            </a:r>
            <a:r>
              <a:rPr lang="en-US" sz="3200">
                <a:latin typeface="Arial Rounded MT Bold" pitchFamily="34"/>
              </a:rPr>
              <a:t>(Azores)</a:t>
            </a:r>
          </a:p>
        </p:txBody>
      </p:sp>
      <p:pic>
        <p:nvPicPr>
          <p:cNvPr id="3" name="Imagem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b="12184"/>
          <a:stretch>
            <a:fillRect/>
          </a:stretch>
        </p:blipFill>
        <p:spPr>
          <a:xfrm>
            <a:off x="5879975" y="1848600"/>
            <a:ext cx="2328535" cy="335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t="8568" b="5760"/>
          <a:stretch>
            <a:fillRect/>
          </a:stretch>
        </p:blipFill>
        <p:spPr>
          <a:xfrm>
            <a:off x="8472264" y="1814400"/>
            <a:ext cx="2609640" cy="339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35360" y="1848600"/>
            <a:ext cx="2340360" cy="335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8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999656" y="1837799"/>
            <a:ext cx="2495160" cy="33706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9"/>
          <p:cNvSpPr/>
          <p:nvPr/>
        </p:nvSpPr>
        <p:spPr>
          <a:xfrm>
            <a:off x="263352" y="5301208"/>
            <a:ext cx="2340360" cy="118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Traje das pessoas ricas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- </a:t>
            </a:r>
            <a:r>
              <a:rPr lang="pt-PT" sz="18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Rich</a:t>
            </a:r>
            <a:r>
              <a:rPr lang="pt-P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 </a:t>
            </a:r>
            <a:r>
              <a:rPr lang="pt-PT" sz="1800" b="0" i="0" u="none" strike="noStrike" kern="1200" spc="0" dirty="0" err="1" smtClean="0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people’s</a:t>
            </a:r>
            <a:r>
              <a:rPr lang="pt-PT" sz="18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 </a:t>
            </a:r>
            <a:r>
              <a:rPr lang="pt-P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costumes</a:t>
            </a:r>
          </a:p>
        </p:txBody>
      </p:sp>
      <p:sp>
        <p:nvSpPr>
          <p:cNvPr id="8" name="CaixaDeTexto 10"/>
          <p:cNvSpPr/>
          <p:nvPr/>
        </p:nvSpPr>
        <p:spPr>
          <a:xfrm>
            <a:off x="2927648" y="5366520"/>
            <a:ext cx="2495160" cy="115937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Traje da classe média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- </a:t>
            </a:r>
            <a:r>
              <a:rPr lang="pt-PT" sz="18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Middle</a:t>
            </a:r>
            <a:r>
              <a:rPr lang="pt-P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 </a:t>
            </a:r>
            <a:r>
              <a:rPr lang="pt-PT" sz="18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class</a:t>
            </a:r>
            <a:r>
              <a:rPr lang="pt-P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 </a:t>
            </a:r>
            <a:r>
              <a:rPr lang="pt-PT" sz="1800" b="0" i="0" u="none" strike="noStrike" kern="1200" spc="0" dirty="0" err="1" smtClean="0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people’s</a:t>
            </a:r>
            <a:r>
              <a:rPr lang="pt-PT" sz="18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 </a:t>
            </a:r>
            <a:r>
              <a:rPr lang="pt-P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costumes</a:t>
            </a:r>
          </a:p>
        </p:txBody>
      </p:sp>
      <p:sp>
        <p:nvSpPr>
          <p:cNvPr id="9" name="CaixaDeTexto 11"/>
          <p:cNvSpPr/>
          <p:nvPr/>
        </p:nvSpPr>
        <p:spPr>
          <a:xfrm>
            <a:off x="8472264" y="5366520"/>
            <a:ext cx="2340360" cy="118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Traje das pessoas ricas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- </a:t>
            </a:r>
            <a:r>
              <a:rPr lang="pt-PT" sz="18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Rich</a:t>
            </a:r>
            <a:r>
              <a:rPr lang="pt-P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 </a:t>
            </a:r>
            <a:r>
              <a:rPr lang="pt-PT" sz="1800" b="0" i="0" u="none" strike="noStrike" kern="1200" spc="0" dirty="0" err="1" smtClean="0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people’s</a:t>
            </a:r>
            <a:r>
              <a:rPr lang="pt-PT" sz="18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 </a:t>
            </a:r>
            <a:r>
              <a:rPr lang="pt-P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costumes</a:t>
            </a:r>
          </a:p>
        </p:txBody>
      </p:sp>
      <p:sp>
        <p:nvSpPr>
          <p:cNvPr id="10" name="CaixaDeTexto 12"/>
          <p:cNvSpPr/>
          <p:nvPr/>
        </p:nvSpPr>
        <p:spPr>
          <a:xfrm>
            <a:off x="5807968" y="5370840"/>
            <a:ext cx="2352240" cy="118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Traje das pessoas pobres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P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- </a:t>
            </a:r>
            <a:r>
              <a:rPr lang="pt-PT" sz="18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Poor</a:t>
            </a:r>
            <a:r>
              <a:rPr lang="pt-P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 </a:t>
            </a:r>
            <a:r>
              <a:rPr lang="pt-PT" sz="1800" b="0" i="0" u="none" strike="noStrike" kern="1200" spc="0" dirty="0" err="1" smtClean="0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people’s</a:t>
            </a:r>
            <a:r>
              <a:rPr lang="pt-PT" sz="18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 </a:t>
            </a:r>
            <a:r>
              <a:rPr lang="pt-P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Mangal" pitchFamily="2"/>
              </a:rPr>
              <a:t>costumes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7220"/>
            <a:ext cx="1296143" cy="802374"/>
          </a:xfrm>
          <a:prstGeom prst="rect">
            <a:avLst/>
          </a:prstGeom>
        </p:spPr>
      </p:pic>
      <p:pic>
        <p:nvPicPr>
          <p:cNvPr id="12" name="Picture 4" descr="http://www.epi.edu.pt/uploads/a927c473bad87c93b2df8ddd55dca404.jpg"/>
          <p:cNvPicPr>
            <a:picLocks noChangeAspect="1" noChangeArrowheads="1"/>
          </p:cNvPicPr>
          <p:nvPr/>
        </p:nvPicPr>
        <p:blipFill>
          <a:blip r:embed="rId8" cstate="print"/>
          <a:srcRect t="12371" b="8117"/>
          <a:stretch>
            <a:fillRect/>
          </a:stretch>
        </p:blipFill>
        <p:spPr bwMode="auto">
          <a:xfrm>
            <a:off x="10298480" y="6171274"/>
            <a:ext cx="1918200" cy="4356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lente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>
                <a:latin typeface="Arial Rounded MT Bold" pitchFamily="34"/>
              </a:rPr>
              <a:t>Alentejo</a:t>
            </a:r>
          </a:p>
        </p:txBody>
      </p:sp>
      <p:pic>
        <p:nvPicPr>
          <p:cNvPr id="3" name="Marcador de Posição de Conteúdo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56120" y="1690560"/>
            <a:ext cx="2910960" cy="399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287720" y="1690560"/>
            <a:ext cx="5896080" cy="399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7220"/>
            <a:ext cx="1296143" cy="802374"/>
          </a:xfrm>
          <a:prstGeom prst="rect">
            <a:avLst/>
          </a:prstGeom>
        </p:spPr>
      </p:pic>
      <p:pic>
        <p:nvPicPr>
          <p:cNvPr id="6" name="Picture 4" descr="http://www.epi.edu.pt/uploads/a927c473bad87c93b2df8ddd55dca404.jpg"/>
          <p:cNvPicPr>
            <a:picLocks noChangeAspect="1" noChangeArrowheads="1"/>
          </p:cNvPicPr>
          <p:nvPr/>
        </p:nvPicPr>
        <p:blipFill>
          <a:blip r:embed="rId6" cstate="print"/>
          <a:srcRect t="12371" b="8117"/>
          <a:stretch>
            <a:fillRect/>
          </a:stretch>
        </p:blipFill>
        <p:spPr bwMode="auto">
          <a:xfrm>
            <a:off x="10038723" y="6171274"/>
            <a:ext cx="1918200" cy="4356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n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>
                <a:latin typeface="Arial Rounded MT Bold" pitchFamily="34"/>
              </a:rPr>
              <a:t>Minho</a:t>
            </a:r>
          </a:p>
        </p:txBody>
      </p:sp>
      <p:pic>
        <p:nvPicPr>
          <p:cNvPr id="3" name="Marcador de Posição de Conteúdo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58880" y="1920600"/>
            <a:ext cx="2433960" cy="345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38815" t="11377" b="7806"/>
          <a:stretch>
            <a:fillRect/>
          </a:stretch>
        </p:blipFill>
        <p:spPr>
          <a:xfrm>
            <a:off x="1110600" y="1920600"/>
            <a:ext cx="3440160" cy="345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321040" y="1920600"/>
            <a:ext cx="2592720" cy="345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7220"/>
            <a:ext cx="1296143" cy="802374"/>
          </a:xfrm>
          <a:prstGeom prst="rect">
            <a:avLst/>
          </a:prstGeom>
        </p:spPr>
      </p:pic>
      <p:pic>
        <p:nvPicPr>
          <p:cNvPr id="7" name="Picture 4" descr="http://www.epi.edu.pt/uploads/a927c473bad87c93b2df8ddd55dca404.jpg"/>
          <p:cNvPicPr>
            <a:picLocks noChangeAspect="1" noChangeArrowheads="1"/>
          </p:cNvPicPr>
          <p:nvPr/>
        </p:nvPicPr>
        <p:blipFill>
          <a:blip r:embed="rId7" cstate="print"/>
          <a:srcRect t="12371" b="8117"/>
          <a:stretch>
            <a:fillRect/>
          </a:stretch>
        </p:blipFill>
        <p:spPr bwMode="auto">
          <a:xfrm>
            <a:off x="10038723" y="6171274"/>
            <a:ext cx="1918200" cy="4356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ibate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>
                <a:latin typeface="Arial Rounded MT Bold" pitchFamily="34"/>
              </a:rPr>
              <a:t>Ribatejo</a:t>
            </a:r>
          </a:p>
        </p:txBody>
      </p:sp>
      <p:pic>
        <p:nvPicPr>
          <p:cNvPr id="3" name="Marcador de Posição de Conteúdo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3352" y="1770840"/>
            <a:ext cx="3809520" cy="3914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236215" y="1770840"/>
            <a:ext cx="3302545" cy="3914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737839" y="1770839"/>
            <a:ext cx="4219083" cy="3304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337220"/>
            <a:ext cx="1296143" cy="802374"/>
          </a:xfrm>
          <a:prstGeom prst="rect">
            <a:avLst/>
          </a:prstGeom>
        </p:spPr>
      </p:pic>
      <p:pic>
        <p:nvPicPr>
          <p:cNvPr id="7" name="Picture 4" descr="http://www.epi.edu.pt/uploads/a927c473bad87c93b2df8ddd55dca404.jpg"/>
          <p:cNvPicPr>
            <a:picLocks noChangeAspect="1" noChangeArrowheads="1"/>
          </p:cNvPicPr>
          <p:nvPr/>
        </p:nvPicPr>
        <p:blipFill>
          <a:blip r:embed="rId7" cstate="print"/>
          <a:srcRect t="12371" b="8117"/>
          <a:stretch>
            <a:fillRect/>
          </a:stretch>
        </p:blipFill>
        <p:spPr bwMode="auto">
          <a:xfrm>
            <a:off x="10038723" y="6171274"/>
            <a:ext cx="1918200" cy="4356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azaré (Nazaret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dirty="0" err="1" smtClean="0">
                <a:latin typeface="Arial Rounded MT Bold" pitchFamily="34"/>
              </a:rPr>
              <a:t>Nazaré</a:t>
            </a:r>
            <a:endParaRPr lang="en-US" sz="3200" dirty="0">
              <a:latin typeface="Arial Rounded MT Bold" pitchFamily="34"/>
            </a:endParaRPr>
          </a:p>
        </p:txBody>
      </p:sp>
      <p:pic>
        <p:nvPicPr>
          <p:cNvPr id="3" name="Marcador de Posição de Conteúdo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26920" y="2448720"/>
            <a:ext cx="3725640" cy="257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t="16079" r="6066"/>
          <a:stretch>
            <a:fillRect/>
          </a:stretch>
        </p:blipFill>
        <p:spPr>
          <a:xfrm>
            <a:off x="987120" y="2448720"/>
            <a:ext cx="4146840" cy="257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l="15503" t="3465" r="14185" b="1610"/>
          <a:stretch>
            <a:fillRect/>
          </a:stretch>
        </p:blipFill>
        <p:spPr>
          <a:xfrm>
            <a:off x="9245520" y="2448720"/>
            <a:ext cx="1944000" cy="26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7220"/>
            <a:ext cx="1296143" cy="802374"/>
          </a:xfrm>
          <a:prstGeom prst="rect">
            <a:avLst/>
          </a:prstGeom>
        </p:spPr>
      </p:pic>
      <p:pic>
        <p:nvPicPr>
          <p:cNvPr id="7" name="Picture 4" descr="http://www.epi.edu.pt/uploads/a927c473bad87c93b2df8ddd55dca404.jpg"/>
          <p:cNvPicPr>
            <a:picLocks noChangeAspect="1" noChangeArrowheads="1"/>
          </p:cNvPicPr>
          <p:nvPr/>
        </p:nvPicPr>
        <p:blipFill>
          <a:blip r:embed="rId7" cstate="print"/>
          <a:srcRect t="12371" b="8117"/>
          <a:stretch>
            <a:fillRect/>
          </a:stretch>
        </p:blipFill>
        <p:spPr bwMode="auto">
          <a:xfrm>
            <a:off x="10038723" y="6171274"/>
            <a:ext cx="1918200" cy="4356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randa Do Do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>
                <a:latin typeface="Arial Rounded MT Bold" pitchFamily="34"/>
              </a:rPr>
              <a:t>Miranda Do Douro</a:t>
            </a:r>
          </a:p>
        </p:txBody>
      </p:sp>
      <p:pic>
        <p:nvPicPr>
          <p:cNvPr id="3" name="Marcador de Posição de Conteúdo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83632" y="1268760"/>
            <a:ext cx="7073464" cy="472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7220"/>
            <a:ext cx="1296143" cy="802374"/>
          </a:xfrm>
          <a:prstGeom prst="rect">
            <a:avLst/>
          </a:prstGeom>
        </p:spPr>
      </p:pic>
      <p:pic>
        <p:nvPicPr>
          <p:cNvPr id="5" name="Picture 4" descr="http://www.epi.edu.pt/uploads/a927c473bad87c93b2df8ddd55dca404.jpg"/>
          <p:cNvPicPr>
            <a:picLocks noChangeAspect="1" noChangeArrowheads="1"/>
          </p:cNvPicPr>
          <p:nvPr/>
        </p:nvPicPr>
        <p:blipFill>
          <a:blip r:embed="rId5" cstate="print"/>
          <a:srcRect t="12371" b="8117"/>
          <a:stretch>
            <a:fillRect/>
          </a:stretch>
        </p:blipFill>
        <p:spPr bwMode="auto">
          <a:xfrm>
            <a:off x="10038723" y="6171274"/>
            <a:ext cx="1918200" cy="4356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rás os mo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>
                <a:latin typeface="Arial Rounded MT Bold" pitchFamily="34"/>
              </a:rPr>
              <a:t>Trás os montes</a:t>
            </a:r>
          </a:p>
        </p:txBody>
      </p:sp>
      <p:pic>
        <p:nvPicPr>
          <p:cNvPr id="3" name="Marcador de Posição de Conteúdo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23791" y="1309428"/>
            <a:ext cx="3381207" cy="507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7220"/>
            <a:ext cx="1296143" cy="802374"/>
          </a:xfrm>
          <a:prstGeom prst="rect">
            <a:avLst/>
          </a:prstGeom>
        </p:spPr>
      </p:pic>
      <p:pic>
        <p:nvPicPr>
          <p:cNvPr id="5" name="Picture 4" descr="http://www.epi.edu.pt/uploads/a927c473bad87c93b2df8ddd55dca404.jpg"/>
          <p:cNvPicPr>
            <a:picLocks noChangeAspect="1" noChangeArrowheads="1"/>
          </p:cNvPicPr>
          <p:nvPr/>
        </p:nvPicPr>
        <p:blipFill>
          <a:blip r:embed="rId5" cstate="print"/>
          <a:srcRect t="12371" b="8117"/>
          <a:stretch>
            <a:fillRect/>
          </a:stretch>
        </p:blipFill>
        <p:spPr bwMode="auto">
          <a:xfrm>
            <a:off x="10038723" y="6171274"/>
            <a:ext cx="1918200" cy="4356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efiniçã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definição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101</Words>
  <Application>Microsoft Office PowerPoint</Application>
  <PresentationFormat>Personalizados</PresentationFormat>
  <Paragraphs>28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dos diapositivos</vt:lpstr>
      </vt:variant>
      <vt:variant>
        <vt:i4>10</vt:i4>
      </vt:variant>
    </vt:vector>
  </HeadingPairs>
  <TitlesOfParts>
    <vt:vector size="12" baseType="lpstr">
      <vt:lpstr>Predefinição</vt:lpstr>
      <vt:lpstr>Predefinição 1</vt:lpstr>
      <vt:lpstr>Portuguese traditional costumes</vt:lpstr>
      <vt:lpstr>Madeira</vt:lpstr>
      <vt:lpstr>Açores (Azores)</vt:lpstr>
      <vt:lpstr>Alentejo</vt:lpstr>
      <vt:lpstr>Minho</vt:lpstr>
      <vt:lpstr>Ribatejo</vt:lpstr>
      <vt:lpstr>Nazaré</vt:lpstr>
      <vt:lpstr>Miranda Do Douro</vt:lpstr>
      <vt:lpstr>Trás os montes</vt:lpstr>
      <vt:lpstr>Portuguese traditional costumes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Portuguese traditional costumes</dc:title>
  <dc:creator>Professor</dc:creator>
  <cp:lastModifiedBy>Professor</cp:lastModifiedBy>
  <cp:revision>4</cp:revision>
  <dcterms:modified xsi:type="dcterms:W3CDTF">2015-09-30T10:01:30Z</dcterms:modified>
</cp:coreProperties>
</file>